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8" r:id="rId5"/>
    <p:sldId id="269" r:id="rId6"/>
    <p:sldId id="270" r:id="rId7"/>
    <p:sldId id="271" r:id="rId8"/>
    <p:sldId id="272" r:id="rId9"/>
    <p:sldId id="274" r:id="rId10"/>
    <p:sldId id="259" r:id="rId11"/>
    <p:sldId id="261" r:id="rId12"/>
    <p:sldId id="262" r:id="rId13"/>
    <p:sldId id="263" r:id="rId14"/>
    <p:sldId id="273" r:id="rId15"/>
    <p:sldId id="264" r:id="rId16"/>
    <p:sldId id="275" r:id="rId17"/>
    <p:sldId id="276" r:id="rId18"/>
    <p:sldId id="266" r:id="rId19"/>
    <p:sldId id="265" r:id="rId20"/>
    <p:sldId id="267" r:id="rId21"/>
  </p:sldIdLst>
  <p:sldSz cx="12192000" cy="6858000"/>
  <p:notesSz cx="6858000" cy="9144000"/>
  <p:defaultTextStyle>
    <a:defPPr>
      <a:defRPr lang="lv-L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8370" autoAdjust="0"/>
    <p:restoredTop sz="94660"/>
  </p:normalViewPr>
  <p:slideViewPr>
    <p:cSldViewPr snapToGrid="0">
      <p:cViewPr varScale="1">
        <p:scale>
          <a:sx n="69" d="100"/>
          <a:sy n="69" d="100"/>
        </p:scale>
        <p:origin x="52"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lv-LV"/>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lv-LV"/>
          </a:p>
        </p:txBody>
      </p:sp>
      <p:sp>
        <p:nvSpPr>
          <p:cNvPr id="4" name="Date Placeholder 3"/>
          <p:cNvSpPr>
            <a:spLocks noGrp="1"/>
          </p:cNvSpPr>
          <p:nvPr>
            <p:ph type="dt" sz="half" idx="10"/>
          </p:nvPr>
        </p:nvSpPr>
        <p:spPr/>
        <p:txBody>
          <a:bodyPr/>
          <a:lstStyle/>
          <a:p>
            <a:fld id="{171624C6-8A01-4BD0-B571-AA70F2E6D422}" type="datetimeFigureOut">
              <a:rPr lang="lv-LV" smtClean="0"/>
              <a:t>15.01.2020</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EAB05493-05D1-4856-BAAD-B5769A125E52}" type="slidenum">
              <a:rPr lang="lv-LV" smtClean="0"/>
              <a:t>‹#›</a:t>
            </a:fld>
            <a:endParaRPr lang="lv-LV"/>
          </a:p>
        </p:txBody>
      </p:sp>
    </p:spTree>
    <p:extLst>
      <p:ext uri="{BB962C8B-B14F-4D97-AF65-F5344CB8AC3E}">
        <p14:creationId xmlns:p14="http://schemas.microsoft.com/office/powerpoint/2010/main" val="2897824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lv-LV"/>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4" name="Date Placeholder 3"/>
          <p:cNvSpPr>
            <a:spLocks noGrp="1"/>
          </p:cNvSpPr>
          <p:nvPr>
            <p:ph type="dt" sz="half" idx="10"/>
          </p:nvPr>
        </p:nvSpPr>
        <p:spPr/>
        <p:txBody>
          <a:bodyPr/>
          <a:lstStyle/>
          <a:p>
            <a:fld id="{171624C6-8A01-4BD0-B571-AA70F2E6D422}" type="datetimeFigureOut">
              <a:rPr lang="lv-LV" smtClean="0"/>
              <a:t>15.01.2020</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EAB05493-05D1-4856-BAAD-B5769A125E52}" type="slidenum">
              <a:rPr lang="lv-LV" smtClean="0"/>
              <a:t>‹#›</a:t>
            </a:fld>
            <a:endParaRPr lang="lv-LV"/>
          </a:p>
        </p:txBody>
      </p:sp>
    </p:spTree>
    <p:extLst>
      <p:ext uri="{BB962C8B-B14F-4D97-AF65-F5344CB8AC3E}">
        <p14:creationId xmlns:p14="http://schemas.microsoft.com/office/powerpoint/2010/main" val="34270563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lv-LV"/>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4" name="Date Placeholder 3"/>
          <p:cNvSpPr>
            <a:spLocks noGrp="1"/>
          </p:cNvSpPr>
          <p:nvPr>
            <p:ph type="dt" sz="half" idx="10"/>
          </p:nvPr>
        </p:nvSpPr>
        <p:spPr/>
        <p:txBody>
          <a:bodyPr/>
          <a:lstStyle/>
          <a:p>
            <a:fld id="{171624C6-8A01-4BD0-B571-AA70F2E6D422}" type="datetimeFigureOut">
              <a:rPr lang="lv-LV" smtClean="0"/>
              <a:t>15.01.2020</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EAB05493-05D1-4856-BAAD-B5769A125E52}" type="slidenum">
              <a:rPr lang="lv-LV" smtClean="0"/>
              <a:t>‹#›</a:t>
            </a:fld>
            <a:endParaRPr lang="lv-LV"/>
          </a:p>
        </p:txBody>
      </p:sp>
    </p:spTree>
    <p:extLst>
      <p:ext uri="{BB962C8B-B14F-4D97-AF65-F5344CB8AC3E}">
        <p14:creationId xmlns:p14="http://schemas.microsoft.com/office/powerpoint/2010/main" val="19794372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lv-LV"/>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4" name="Date Placeholder 3"/>
          <p:cNvSpPr>
            <a:spLocks noGrp="1"/>
          </p:cNvSpPr>
          <p:nvPr>
            <p:ph type="dt" sz="half" idx="10"/>
          </p:nvPr>
        </p:nvSpPr>
        <p:spPr/>
        <p:txBody>
          <a:bodyPr/>
          <a:lstStyle/>
          <a:p>
            <a:fld id="{171624C6-8A01-4BD0-B571-AA70F2E6D422}" type="datetimeFigureOut">
              <a:rPr lang="lv-LV" smtClean="0"/>
              <a:t>15.01.2020</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EAB05493-05D1-4856-BAAD-B5769A125E52}" type="slidenum">
              <a:rPr lang="lv-LV" smtClean="0"/>
              <a:t>‹#›</a:t>
            </a:fld>
            <a:endParaRPr lang="lv-LV"/>
          </a:p>
        </p:txBody>
      </p:sp>
    </p:spTree>
    <p:extLst>
      <p:ext uri="{BB962C8B-B14F-4D97-AF65-F5344CB8AC3E}">
        <p14:creationId xmlns:p14="http://schemas.microsoft.com/office/powerpoint/2010/main" val="5618505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lv-LV"/>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71624C6-8A01-4BD0-B571-AA70F2E6D422}" type="datetimeFigureOut">
              <a:rPr lang="lv-LV" smtClean="0"/>
              <a:t>15.01.2020</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EAB05493-05D1-4856-BAAD-B5769A125E52}" type="slidenum">
              <a:rPr lang="lv-LV" smtClean="0"/>
              <a:t>‹#›</a:t>
            </a:fld>
            <a:endParaRPr lang="lv-LV"/>
          </a:p>
        </p:txBody>
      </p:sp>
    </p:spTree>
    <p:extLst>
      <p:ext uri="{BB962C8B-B14F-4D97-AF65-F5344CB8AC3E}">
        <p14:creationId xmlns:p14="http://schemas.microsoft.com/office/powerpoint/2010/main" val="28030730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lv-LV"/>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5" name="Date Placeholder 4"/>
          <p:cNvSpPr>
            <a:spLocks noGrp="1"/>
          </p:cNvSpPr>
          <p:nvPr>
            <p:ph type="dt" sz="half" idx="10"/>
          </p:nvPr>
        </p:nvSpPr>
        <p:spPr/>
        <p:txBody>
          <a:bodyPr/>
          <a:lstStyle/>
          <a:p>
            <a:fld id="{171624C6-8A01-4BD0-B571-AA70F2E6D422}" type="datetimeFigureOut">
              <a:rPr lang="lv-LV" smtClean="0"/>
              <a:t>15.01.2020</a:t>
            </a:fld>
            <a:endParaRPr lang="lv-LV"/>
          </a:p>
        </p:txBody>
      </p:sp>
      <p:sp>
        <p:nvSpPr>
          <p:cNvPr id="6" name="Footer Placeholder 5"/>
          <p:cNvSpPr>
            <a:spLocks noGrp="1"/>
          </p:cNvSpPr>
          <p:nvPr>
            <p:ph type="ftr" sz="quarter" idx="11"/>
          </p:nvPr>
        </p:nvSpPr>
        <p:spPr/>
        <p:txBody>
          <a:bodyPr/>
          <a:lstStyle/>
          <a:p>
            <a:endParaRPr lang="lv-LV"/>
          </a:p>
        </p:txBody>
      </p:sp>
      <p:sp>
        <p:nvSpPr>
          <p:cNvPr id="7" name="Slide Number Placeholder 6"/>
          <p:cNvSpPr>
            <a:spLocks noGrp="1"/>
          </p:cNvSpPr>
          <p:nvPr>
            <p:ph type="sldNum" sz="quarter" idx="12"/>
          </p:nvPr>
        </p:nvSpPr>
        <p:spPr/>
        <p:txBody>
          <a:bodyPr/>
          <a:lstStyle/>
          <a:p>
            <a:fld id="{EAB05493-05D1-4856-BAAD-B5769A125E52}" type="slidenum">
              <a:rPr lang="lv-LV" smtClean="0"/>
              <a:t>‹#›</a:t>
            </a:fld>
            <a:endParaRPr lang="lv-LV"/>
          </a:p>
        </p:txBody>
      </p:sp>
    </p:spTree>
    <p:extLst>
      <p:ext uri="{BB962C8B-B14F-4D97-AF65-F5344CB8AC3E}">
        <p14:creationId xmlns:p14="http://schemas.microsoft.com/office/powerpoint/2010/main" val="20528795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lv-LV"/>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7" name="Date Placeholder 6"/>
          <p:cNvSpPr>
            <a:spLocks noGrp="1"/>
          </p:cNvSpPr>
          <p:nvPr>
            <p:ph type="dt" sz="half" idx="10"/>
          </p:nvPr>
        </p:nvSpPr>
        <p:spPr/>
        <p:txBody>
          <a:bodyPr/>
          <a:lstStyle/>
          <a:p>
            <a:fld id="{171624C6-8A01-4BD0-B571-AA70F2E6D422}" type="datetimeFigureOut">
              <a:rPr lang="lv-LV" smtClean="0"/>
              <a:t>15.01.2020</a:t>
            </a:fld>
            <a:endParaRPr lang="lv-LV"/>
          </a:p>
        </p:txBody>
      </p:sp>
      <p:sp>
        <p:nvSpPr>
          <p:cNvPr id="8" name="Footer Placeholder 7"/>
          <p:cNvSpPr>
            <a:spLocks noGrp="1"/>
          </p:cNvSpPr>
          <p:nvPr>
            <p:ph type="ftr" sz="quarter" idx="11"/>
          </p:nvPr>
        </p:nvSpPr>
        <p:spPr/>
        <p:txBody>
          <a:bodyPr/>
          <a:lstStyle/>
          <a:p>
            <a:endParaRPr lang="lv-LV"/>
          </a:p>
        </p:txBody>
      </p:sp>
      <p:sp>
        <p:nvSpPr>
          <p:cNvPr id="9" name="Slide Number Placeholder 8"/>
          <p:cNvSpPr>
            <a:spLocks noGrp="1"/>
          </p:cNvSpPr>
          <p:nvPr>
            <p:ph type="sldNum" sz="quarter" idx="12"/>
          </p:nvPr>
        </p:nvSpPr>
        <p:spPr/>
        <p:txBody>
          <a:bodyPr/>
          <a:lstStyle/>
          <a:p>
            <a:fld id="{EAB05493-05D1-4856-BAAD-B5769A125E52}" type="slidenum">
              <a:rPr lang="lv-LV" smtClean="0"/>
              <a:t>‹#›</a:t>
            </a:fld>
            <a:endParaRPr lang="lv-LV"/>
          </a:p>
        </p:txBody>
      </p:sp>
    </p:spTree>
    <p:extLst>
      <p:ext uri="{BB962C8B-B14F-4D97-AF65-F5344CB8AC3E}">
        <p14:creationId xmlns:p14="http://schemas.microsoft.com/office/powerpoint/2010/main" val="7789909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lv-LV"/>
          </a:p>
        </p:txBody>
      </p:sp>
      <p:sp>
        <p:nvSpPr>
          <p:cNvPr id="3" name="Date Placeholder 2"/>
          <p:cNvSpPr>
            <a:spLocks noGrp="1"/>
          </p:cNvSpPr>
          <p:nvPr>
            <p:ph type="dt" sz="half" idx="10"/>
          </p:nvPr>
        </p:nvSpPr>
        <p:spPr/>
        <p:txBody>
          <a:bodyPr/>
          <a:lstStyle/>
          <a:p>
            <a:fld id="{171624C6-8A01-4BD0-B571-AA70F2E6D422}" type="datetimeFigureOut">
              <a:rPr lang="lv-LV" smtClean="0"/>
              <a:t>15.01.2020</a:t>
            </a:fld>
            <a:endParaRPr lang="lv-LV"/>
          </a:p>
        </p:txBody>
      </p:sp>
      <p:sp>
        <p:nvSpPr>
          <p:cNvPr id="4" name="Footer Placeholder 3"/>
          <p:cNvSpPr>
            <a:spLocks noGrp="1"/>
          </p:cNvSpPr>
          <p:nvPr>
            <p:ph type="ftr" sz="quarter" idx="11"/>
          </p:nvPr>
        </p:nvSpPr>
        <p:spPr/>
        <p:txBody>
          <a:bodyPr/>
          <a:lstStyle/>
          <a:p>
            <a:endParaRPr lang="lv-LV"/>
          </a:p>
        </p:txBody>
      </p:sp>
      <p:sp>
        <p:nvSpPr>
          <p:cNvPr id="5" name="Slide Number Placeholder 4"/>
          <p:cNvSpPr>
            <a:spLocks noGrp="1"/>
          </p:cNvSpPr>
          <p:nvPr>
            <p:ph type="sldNum" sz="quarter" idx="12"/>
          </p:nvPr>
        </p:nvSpPr>
        <p:spPr/>
        <p:txBody>
          <a:bodyPr/>
          <a:lstStyle/>
          <a:p>
            <a:fld id="{EAB05493-05D1-4856-BAAD-B5769A125E52}" type="slidenum">
              <a:rPr lang="lv-LV" smtClean="0"/>
              <a:t>‹#›</a:t>
            </a:fld>
            <a:endParaRPr lang="lv-LV"/>
          </a:p>
        </p:txBody>
      </p:sp>
    </p:spTree>
    <p:extLst>
      <p:ext uri="{BB962C8B-B14F-4D97-AF65-F5344CB8AC3E}">
        <p14:creationId xmlns:p14="http://schemas.microsoft.com/office/powerpoint/2010/main" val="10100746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71624C6-8A01-4BD0-B571-AA70F2E6D422}" type="datetimeFigureOut">
              <a:rPr lang="lv-LV" smtClean="0"/>
              <a:t>15.01.2020</a:t>
            </a:fld>
            <a:endParaRPr lang="lv-LV"/>
          </a:p>
        </p:txBody>
      </p:sp>
      <p:sp>
        <p:nvSpPr>
          <p:cNvPr id="3" name="Footer Placeholder 2"/>
          <p:cNvSpPr>
            <a:spLocks noGrp="1"/>
          </p:cNvSpPr>
          <p:nvPr>
            <p:ph type="ftr" sz="quarter" idx="11"/>
          </p:nvPr>
        </p:nvSpPr>
        <p:spPr/>
        <p:txBody>
          <a:bodyPr/>
          <a:lstStyle/>
          <a:p>
            <a:endParaRPr lang="lv-LV"/>
          </a:p>
        </p:txBody>
      </p:sp>
      <p:sp>
        <p:nvSpPr>
          <p:cNvPr id="4" name="Slide Number Placeholder 3"/>
          <p:cNvSpPr>
            <a:spLocks noGrp="1"/>
          </p:cNvSpPr>
          <p:nvPr>
            <p:ph type="sldNum" sz="quarter" idx="12"/>
          </p:nvPr>
        </p:nvSpPr>
        <p:spPr/>
        <p:txBody>
          <a:bodyPr/>
          <a:lstStyle/>
          <a:p>
            <a:fld id="{EAB05493-05D1-4856-BAAD-B5769A125E52}" type="slidenum">
              <a:rPr lang="lv-LV" smtClean="0"/>
              <a:t>‹#›</a:t>
            </a:fld>
            <a:endParaRPr lang="lv-LV"/>
          </a:p>
        </p:txBody>
      </p:sp>
    </p:spTree>
    <p:extLst>
      <p:ext uri="{BB962C8B-B14F-4D97-AF65-F5344CB8AC3E}">
        <p14:creationId xmlns:p14="http://schemas.microsoft.com/office/powerpoint/2010/main" val="8996191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lv-LV"/>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171624C6-8A01-4BD0-B571-AA70F2E6D422}" type="datetimeFigureOut">
              <a:rPr lang="lv-LV" smtClean="0"/>
              <a:t>15.01.2020</a:t>
            </a:fld>
            <a:endParaRPr lang="lv-LV"/>
          </a:p>
        </p:txBody>
      </p:sp>
      <p:sp>
        <p:nvSpPr>
          <p:cNvPr id="6" name="Footer Placeholder 5"/>
          <p:cNvSpPr>
            <a:spLocks noGrp="1"/>
          </p:cNvSpPr>
          <p:nvPr>
            <p:ph type="ftr" sz="quarter" idx="11"/>
          </p:nvPr>
        </p:nvSpPr>
        <p:spPr/>
        <p:txBody>
          <a:bodyPr/>
          <a:lstStyle/>
          <a:p>
            <a:endParaRPr lang="lv-LV"/>
          </a:p>
        </p:txBody>
      </p:sp>
      <p:sp>
        <p:nvSpPr>
          <p:cNvPr id="7" name="Slide Number Placeholder 6"/>
          <p:cNvSpPr>
            <a:spLocks noGrp="1"/>
          </p:cNvSpPr>
          <p:nvPr>
            <p:ph type="sldNum" sz="quarter" idx="12"/>
          </p:nvPr>
        </p:nvSpPr>
        <p:spPr/>
        <p:txBody>
          <a:bodyPr/>
          <a:lstStyle/>
          <a:p>
            <a:fld id="{EAB05493-05D1-4856-BAAD-B5769A125E52}" type="slidenum">
              <a:rPr lang="lv-LV" smtClean="0"/>
              <a:t>‹#›</a:t>
            </a:fld>
            <a:endParaRPr lang="lv-LV"/>
          </a:p>
        </p:txBody>
      </p:sp>
    </p:spTree>
    <p:extLst>
      <p:ext uri="{BB962C8B-B14F-4D97-AF65-F5344CB8AC3E}">
        <p14:creationId xmlns:p14="http://schemas.microsoft.com/office/powerpoint/2010/main" val="11743650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lv-LV"/>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lv-LV"/>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171624C6-8A01-4BD0-B571-AA70F2E6D422}" type="datetimeFigureOut">
              <a:rPr lang="lv-LV" smtClean="0"/>
              <a:t>15.01.2020</a:t>
            </a:fld>
            <a:endParaRPr lang="lv-LV"/>
          </a:p>
        </p:txBody>
      </p:sp>
      <p:sp>
        <p:nvSpPr>
          <p:cNvPr id="6" name="Footer Placeholder 5"/>
          <p:cNvSpPr>
            <a:spLocks noGrp="1"/>
          </p:cNvSpPr>
          <p:nvPr>
            <p:ph type="ftr" sz="quarter" idx="11"/>
          </p:nvPr>
        </p:nvSpPr>
        <p:spPr/>
        <p:txBody>
          <a:bodyPr/>
          <a:lstStyle/>
          <a:p>
            <a:endParaRPr lang="lv-LV"/>
          </a:p>
        </p:txBody>
      </p:sp>
      <p:sp>
        <p:nvSpPr>
          <p:cNvPr id="7" name="Slide Number Placeholder 6"/>
          <p:cNvSpPr>
            <a:spLocks noGrp="1"/>
          </p:cNvSpPr>
          <p:nvPr>
            <p:ph type="sldNum" sz="quarter" idx="12"/>
          </p:nvPr>
        </p:nvSpPr>
        <p:spPr/>
        <p:txBody>
          <a:bodyPr/>
          <a:lstStyle/>
          <a:p>
            <a:fld id="{EAB05493-05D1-4856-BAAD-B5769A125E52}" type="slidenum">
              <a:rPr lang="lv-LV" smtClean="0"/>
              <a:t>‹#›</a:t>
            </a:fld>
            <a:endParaRPr lang="lv-LV"/>
          </a:p>
        </p:txBody>
      </p:sp>
    </p:spTree>
    <p:extLst>
      <p:ext uri="{BB962C8B-B14F-4D97-AF65-F5344CB8AC3E}">
        <p14:creationId xmlns:p14="http://schemas.microsoft.com/office/powerpoint/2010/main" val="5853162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lv-LV"/>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71624C6-8A01-4BD0-B571-AA70F2E6D422}" type="datetimeFigureOut">
              <a:rPr lang="lv-LV" smtClean="0"/>
              <a:t>15.01.2020</a:t>
            </a:fld>
            <a:endParaRPr lang="lv-LV"/>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lv-LV"/>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AB05493-05D1-4856-BAAD-B5769A125E52}" type="slidenum">
              <a:rPr lang="lv-LV" smtClean="0"/>
              <a:t>‹#›</a:t>
            </a:fld>
            <a:endParaRPr lang="lv-LV"/>
          </a:p>
        </p:txBody>
      </p:sp>
    </p:spTree>
    <p:extLst>
      <p:ext uri="{BB962C8B-B14F-4D97-AF65-F5344CB8AC3E}">
        <p14:creationId xmlns:p14="http://schemas.microsoft.com/office/powerpoint/2010/main" val="340786974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lv-L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www.europam.eu/data/mechanisms/FD/FD%20Laws/Slovenia/Slovenia_Integrity%20and%20Prevention%20of%20Corruption%20Act_2010_amended%202011.pdf" TargetMode="External"/><Relationship Id="rId2" Type="http://schemas.openxmlformats.org/officeDocument/2006/relationships/hyperlink" Target="https://www.oecd-ilibrary.org/governance/lobbyists-governments-and-public-trust-volume-3_9789264214224-en"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www.legislation.gov.uk/ukpga/2014/4/contents"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36073" y="1787381"/>
            <a:ext cx="9144000" cy="2387600"/>
          </a:xfrm>
        </p:spPr>
        <p:txBody>
          <a:bodyPr>
            <a:normAutofit fontScale="90000"/>
          </a:bodyPr>
          <a:lstStyle/>
          <a:p>
            <a:r>
              <a:rPr lang="lv-LV" b="1" dirty="0" smtClean="0"/>
              <a:t/>
            </a:r>
            <a:br>
              <a:rPr lang="lv-LV" b="1" dirty="0" smtClean="0"/>
            </a:br>
            <a:r>
              <a:rPr lang="lv-LV" b="1" dirty="0"/>
              <a:t/>
            </a:r>
            <a:br>
              <a:rPr lang="lv-LV" b="1" dirty="0"/>
            </a:br>
            <a:r>
              <a:rPr lang="lv-LV" b="1" dirty="0" smtClean="0"/>
              <a:t/>
            </a:r>
            <a:br>
              <a:rPr lang="lv-LV" b="1" dirty="0" smtClean="0"/>
            </a:br>
            <a:r>
              <a:rPr lang="lv-LV" b="1" dirty="0" smtClean="0"/>
              <a:t/>
            </a:r>
            <a:br>
              <a:rPr lang="lv-LV" b="1" dirty="0" smtClean="0"/>
            </a:br>
            <a:r>
              <a:rPr lang="lv-LV" b="1" dirty="0"/>
              <a:t/>
            </a:r>
            <a:br>
              <a:rPr lang="lv-LV" b="1" dirty="0"/>
            </a:br>
            <a:r>
              <a:rPr lang="lv-LV" b="1" dirty="0" smtClean="0">
                <a:solidFill>
                  <a:srgbClr val="FF0000"/>
                </a:solidFill>
              </a:rPr>
              <a:t>Lobēšanas </a:t>
            </a:r>
            <a:r>
              <a:rPr lang="lv-LV" b="1" dirty="0" smtClean="0">
                <a:solidFill>
                  <a:srgbClr val="FF0000"/>
                </a:solidFill>
              </a:rPr>
              <a:t>tiesiskā regulējuma </a:t>
            </a:r>
            <a:r>
              <a:rPr lang="lv-LV" b="1" dirty="0" smtClean="0">
                <a:solidFill>
                  <a:srgbClr val="FF0000"/>
                </a:solidFill>
              </a:rPr>
              <a:t>izstrāde</a:t>
            </a:r>
            <a:br>
              <a:rPr lang="lv-LV" b="1" dirty="0" smtClean="0">
                <a:solidFill>
                  <a:srgbClr val="FF0000"/>
                </a:solidFill>
              </a:rPr>
            </a:br>
            <a:r>
              <a:rPr lang="lv-LV" sz="4000" b="1" dirty="0" smtClean="0"/>
              <a:t>Darba grupas sēde</a:t>
            </a:r>
            <a:br>
              <a:rPr lang="lv-LV" sz="4000" b="1" dirty="0" smtClean="0"/>
            </a:br>
            <a:r>
              <a:rPr lang="lv-LV" sz="4000" b="1" dirty="0" smtClean="0"/>
              <a:t>15.01.20120</a:t>
            </a:r>
            <a:endParaRPr lang="lv-LV" sz="4000" b="1" dirty="0"/>
          </a:p>
        </p:txBody>
      </p:sp>
      <p:sp>
        <p:nvSpPr>
          <p:cNvPr id="3" name="Subtitle 2"/>
          <p:cNvSpPr>
            <a:spLocks noGrp="1"/>
          </p:cNvSpPr>
          <p:nvPr>
            <p:ph type="subTitle" idx="1"/>
          </p:nvPr>
        </p:nvSpPr>
        <p:spPr>
          <a:xfrm>
            <a:off x="4682835" y="4470545"/>
            <a:ext cx="2826329" cy="1655762"/>
          </a:xfrm>
        </p:spPr>
        <p:txBody>
          <a:bodyPr/>
          <a:lstStyle/>
          <a:p>
            <a:pPr algn="l"/>
            <a:r>
              <a:rPr lang="lv-LV" dirty="0" smtClean="0"/>
              <a:t>Regulējuma: </a:t>
            </a:r>
          </a:p>
          <a:p>
            <a:pPr algn="l"/>
            <a:r>
              <a:rPr lang="lv-LV" dirty="0" smtClean="0"/>
              <a:t>- nosaukuma</a:t>
            </a:r>
            <a:br>
              <a:rPr lang="lv-LV" dirty="0" smtClean="0"/>
            </a:br>
            <a:r>
              <a:rPr lang="lv-LV" dirty="0"/>
              <a:t>- </a:t>
            </a:r>
            <a:r>
              <a:rPr lang="lv-LV" dirty="0" smtClean="0"/>
              <a:t>mērķis</a:t>
            </a:r>
            <a:br>
              <a:rPr lang="lv-LV" dirty="0" smtClean="0"/>
            </a:br>
            <a:r>
              <a:rPr lang="lv-LV" dirty="0"/>
              <a:t>- </a:t>
            </a:r>
            <a:r>
              <a:rPr lang="lv-LV" dirty="0" smtClean="0"/>
              <a:t>definīcija</a:t>
            </a:r>
            <a:endParaRPr lang="lv-LV" dirty="0"/>
          </a:p>
        </p:txBody>
      </p:sp>
    </p:spTree>
    <p:extLst>
      <p:ext uri="{BB962C8B-B14F-4D97-AF65-F5344CB8AC3E}">
        <p14:creationId xmlns:p14="http://schemas.microsoft.com/office/powerpoint/2010/main" val="26077385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dirty="0" smtClean="0"/>
              <a:t>Definīcija – starptautiskā situācija</a:t>
            </a:r>
            <a:endParaRPr lang="lv-LV" dirty="0"/>
          </a:p>
        </p:txBody>
      </p:sp>
      <p:sp>
        <p:nvSpPr>
          <p:cNvPr id="3" name="Content Placeholder 2"/>
          <p:cNvSpPr>
            <a:spLocks noGrp="1"/>
          </p:cNvSpPr>
          <p:nvPr>
            <p:ph idx="1"/>
          </p:nvPr>
        </p:nvSpPr>
        <p:spPr/>
        <p:txBody>
          <a:bodyPr/>
          <a:lstStyle/>
          <a:p>
            <a:r>
              <a:rPr lang="lv-LV" b="1" dirty="0"/>
              <a:t>Starptautiskajā praksē nav vienotas lobēšanas definīcijas un tiek atzīts, ka attiecīgajai definīcijai jāatbilst katras konkrētās valsts politiskajai un konstitucionālajai realitātei. </a:t>
            </a:r>
            <a:endParaRPr lang="lv-LV" dirty="0"/>
          </a:p>
          <a:p>
            <a:r>
              <a:rPr lang="lv-LV" dirty="0"/>
              <a:t>Definīcijai jābūt iespējami skaidrai un nepārprotamai, turklāt jābūt skaidri noteiktiem arī izņēmumiem no attiecīgā regulējuma</a:t>
            </a:r>
          </a:p>
        </p:txBody>
      </p:sp>
    </p:spTree>
    <p:extLst>
      <p:ext uri="{BB962C8B-B14F-4D97-AF65-F5344CB8AC3E}">
        <p14:creationId xmlns:p14="http://schemas.microsoft.com/office/powerpoint/2010/main" val="36860475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dirty="0" smtClean="0"/>
              <a:t>Definīcija – starptautiskā situācija</a:t>
            </a:r>
            <a:endParaRPr lang="lv-LV" dirty="0"/>
          </a:p>
        </p:txBody>
      </p:sp>
      <p:sp>
        <p:nvSpPr>
          <p:cNvPr id="3" name="Content Placeholder 2"/>
          <p:cNvSpPr>
            <a:spLocks noGrp="1"/>
          </p:cNvSpPr>
          <p:nvPr>
            <p:ph idx="1"/>
          </p:nvPr>
        </p:nvSpPr>
        <p:spPr/>
        <p:txBody>
          <a:bodyPr>
            <a:normAutofit fontScale="92500" lnSpcReduction="10000"/>
          </a:bodyPr>
          <a:lstStyle/>
          <a:p>
            <a:r>
              <a:rPr lang="lv-LV" b="1" dirty="0"/>
              <a:t>“Noteiktu interešu veicināšana komunikācijas ceļā ar publisku amatpersonu”</a:t>
            </a:r>
            <a:r>
              <a:rPr lang="lv-LV" dirty="0"/>
              <a:t> un kā </a:t>
            </a:r>
            <a:r>
              <a:rPr lang="lv-LV" b="1" dirty="0"/>
              <a:t>“daļa no strukturētas un organizētas darbības nolūkā ietekmēt sabiedrisko lēmumu pieņemšanu”</a:t>
            </a:r>
            <a:r>
              <a:rPr lang="lv-LV" dirty="0"/>
              <a:t>.</a:t>
            </a:r>
          </a:p>
          <a:p>
            <a:r>
              <a:rPr lang="lv-LV" b="1" dirty="0"/>
              <a:t>EPMK</a:t>
            </a:r>
            <a:r>
              <a:rPr lang="lv-LV" dirty="0"/>
              <a:t> izpratnē sabiedrisko lēmumu ietekmēšana ietver šādas jomas: </a:t>
            </a:r>
          </a:p>
          <a:p>
            <a:pPr lvl="0"/>
            <a:r>
              <a:rPr lang="lv-LV" dirty="0"/>
              <a:t>likumdošanas priekšlikumu izstrādi;</a:t>
            </a:r>
          </a:p>
          <a:p>
            <a:pPr lvl="0"/>
            <a:r>
              <a:rPr lang="lv-LV" dirty="0"/>
              <a:t>jebkura normatīvā akta ierosināšanu, grozīšanu, virzīšanu pieņemšanai vai atcelšanu;</a:t>
            </a:r>
          </a:p>
          <a:p>
            <a:pPr lvl="0"/>
            <a:r>
              <a:rPr lang="lv-LV" dirty="0"/>
              <a:t>dažādu politikas programmu izstrādi un grozīšanu;</a:t>
            </a:r>
          </a:p>
          <a:p>
            <a:pPr lvl="0"/>
            <a:r>
              <a:rPr lang="lv-LV" dirty="0"/>
              <a:t>dotācijas, licences, ieguldījuma vai cita veida finanšu resursu piešķiršanu vai atcelšanu;</a:t>
            </a:r>
          </a:p>
          <a:p>
            <a:pPr lvl="0"/>
            <a:r>
              <a:rPr lang="lv-LV" dirty="0"/>
              <a:t>pašvaldību līmenī – teritorijas attīstības plānojuma maiņa u.c. </a:t>
            </a:r>
          </a:p>
          <a:p>
            <a:endParaRPr lang="lv-LV" dirty="0"/>
          </a:p>
        </p:txBody>
      </p:sp>
    </p:spTree>
    <p:extLst>
      <p:ext uri="{BB962C8B-B14F-4D97-AF65-F5344CB8AC3E}">
        <p14:creationId xmlns:p14="http://schemas.microsoft.com/office/powerpoint/2010/main" val="22443708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dirty="0" smtClean="0"/>
              <a:t>Definīcija – ES dalībvalstīs</a:t>
            </a:r>
            <a:endParaRPr lang="lv-LV" dirty="0"/>
          </a:p>
        </p:txBody>
      </p:sp>
      <p:sp>
        <p:nvSpPr>
          <p:cNvPr id="3" name="Content Placeholder 2"/>
          <p:cNvSpPr>
            <a:spLocks noGrp="1"/>
          </p:cNvSpPr>
          <p:nvPr>
            <p:ph idx="1"/>
          </p:nvPr>
        </p:nvSpPr>
        <p:spPr/>
        <p:txBody>
          <a:bodyPr/>
          <a:lstStyle/>
          <a:p>
            <a:r>
              <a:rPr lang="lv-LV" b="1" dirty="0"/>
              <a:t>Austrija: </a:t>
            </a:r>
            <a:endParaRPr lang="lv-LV" dirty="0"/>
          </a:p>
          <a:p>
            <a:r>
              <a:rPr lang="lv-LV" dirty="0"/>
              <a:t>“Jebkāda organizēta un strukturēta kontaktēšanās nolūkā trešās personas vārdā ietekmēt lēmuma pieņēmēju” (</a:t>
            </a:r>
            <a:r>
              <a:rPr lang="lv-LV" u="sng" dirty="0">
                <a:hlinkClick r:id="rId2"/>
              </a:rPr>
              <a:t>OECD, 2014</a:t>
            </a:r>
            <a:r>
              <a:rPr lang="lv-LV" dirty="0" smtClean="0"/>
              <a:t>).</a:t>
            </a:r>
          </a:p>
          <a:p>
            <a:endParaRPr lang="lv-LV" dirty="0"/>
          </a:p>
          <a:p>
            <a:r>
              <a:rPr lang="lv-LV" b="1" dirty="0"/>
              <a:t>Slovēnija</a:t>
            </a:r>
            <a:r>
              <a:rPr lang="lv-LV" dirty="0"/>
              <a:t>: </a:t>
            </a:r>
          </a:p>
          <a:p>
            <a:r>
              <a:rPr lang="lv-LV" dirty="0"/>
              <a:t>“Jebkura lobētāju un lobētās puses savstarpēja nepubliska kontaktēšanās, ko lobētāji īsteno ar mērķi ietekmēt lēmumu saturu vai pieņemšanas procedūru” (</a:t>
            </a:r>
            <a:r>
              <a:rPr lang="lv-LV" u="sng" dirty="0">
                <a:hlinkClick r:id="rId3"/>
              </a:rPr>
              <a:t>CPC, 2010</a:t>
            </a:r>
            <a:r>
              <a:rPr lang="lv-LV" dirty="0"/>
              <a:t>).</a:t>
            </a:r>
          </a:p>
          <a:p>
            <a:endParaRPr lang="lv-LV" dirty="0"/>
          </a:p>
        </p:txBody>
      </p:sp>
    </p:spTree>
    <p:extLst>
      <p:ext uri="{BB962C8B-B14F-4D97-AF65-F5344CB8AC3E}">
        <p14:creationId xmlns:p14="http://schemas.microsoft.com/office/powerpoint/2010/main" val="27681677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dirty="0" smtClean="0"/>
              <a:t>Definīcija – ES dalībvalstīs</a:t>
            </a:r>
            <a:endParaRPr lang="lv-LV" dirty="0"/>
          </a:p>
        </p:txBody>
      </p:sp>
      <p:sp>
        <p:nvSpPr>
          <p:cNvPr id="3" name="Content Placeholder 2"/>
          <p:cNvSpPr>
            <a:spLocks noGrp="1"/>
          </p:cNvSpPr>
          <p:nvPr>
            <p:ph idx="1"/>
          </p:nvPr>
        </p:nvSpPr>
        <p:spPr/>
        <p:txBody>
          <a:bodyPr/>
          <a:lstStyle/>
          <a:p>
            <a:r>
              <a:rPr lang="lv-LV" b="1" dirty="0"/>
              <a:t>Polijā </a:t>
            </a:r>
            <a:r>
              <a:rPr lang="lv-LV" dirty="0"/>
              <a:t>divu veidu lobēšanas darbības:</a:t>
            </a:r>
          </a:p>
          <a:p>
            <a:pPr lvl="0"/>
            <a:r>
              <a:rPr lang="lv-LV" b="1" dirty="0"/>
              <a:t>lobēšana vispārējā izpratnē </a:t>
            </a:r>
            <a:r>
              <a:rPr lang="lv-LV" dirty="0"/>
              <a:t>- jebkura darbība, kas tiek īstenota ar likumīgiem līdzekļiem nolūkā ietekmēt publiskās varas institūcijas likumdošanas procesā;</a:t>
            </a:r>
          </a:p>
          <a:p>
            <a:r>
              <a:rPr lang="lv-LV" b="1" dirty="0"/>
              <a:t>profesionālā lobēšana</a:t>
            </a:r>
            <a:r>
              <a:rPr lang="lv-LV" dirty="0"/>
              <a:t> - jebkura lobēšanas darbība, kas tiek veikta trešo pušu interešu labā likumdošanas procesā un tiek atalgota.</a:t>
            </a:r>
          </a:p>
        </p:txBody>
      </p:sp>
    </p:spTree>
    <p:extLst>
      <p:ext uri="{BB962C8B-B14F-4D97-AF65-F5344CB8AC3E}">
        <p14:creationId xmlns:p14="http://schemas.microsoft.com/office/powerpoint/2010/main" val="57655478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dirty="0" smtClean="0"/>
              <a:t>Definīcija – ES dalībvalstīs</a:t>
            </a:r>
            <a:endParaRPr lang="lv-LV" dirty="0"/>
          </a:p>
        </p:txBody>
      </p:sp>
      <p:sp>
        <p:nvSpPr>
          <p:cNvPr id="3" name="Content Placeholder 2"/>
          <p:cNvSpPr>
            <a:spLocks noGrp="1"/>
          </p:cNvSpPr>
          <p:nvPr>
            <p:ph idx="1"/>
          </p:nvPr>
        </p:nvSpPr>
        <p:spPr/>
        <p:txBody>
          <a:bodyPr/>
          <a:lstStyle/>
          <a:p>
            <a:pPr lvl="0"/>
            <a:r>
              <a:rPr lang="lv-LV" b="1" dirty="0" smtClean="0"/>
              <a:t>Portugāle</a:t>
            </a:r>
            <a:r>
              <a:rPr lang="lv-LV" dirty="0" smtClean="0"/>
              <a:t> </a:t>
            </a:r>
            <a:r>
              <a:rPr lang="en-US" dirty="0" smtClean="0"/>
              <a:t>– </a:t>
            </a:r>
            <a:endParaRPr lang="lv-LV" dirty="0" smtClean="0"/>
          </a:p>
          <a:p>
            <a:pPr lvl="0"/>
            <a:r>
              <a:rPr lang="en-US" dirty="0" err="1" smtClean="0"/>
              <a:t>likumīgo</a:t>
            </a:r>
            <a:r>
              <a:rPr lang="en-US" dirty="0" smtClean="0"/>
              <a:t> </a:t>
            </a:r>
            <a:r>
              <a:rPr lang="en-US" dirty="0" err="1"/>
              <a:t>interešu</a:t>
            </a:r>
            <a:r>
              <a:rPr lang="en-US" dirty="0"/>
              <a:t> </a:t>
            </a:r>
            <a:r>
              <a:rPr lang="en-US" dirty="0" err="1"/>
              <a:t>pārstāvju</a:t>
            </a:r>
            <a:r>
              <a:rPr lang="en-US" dirty="0"/>
              <a:t> </a:t>
            </a:r>
            <a:r>
              <a:rPr lang="en-US" dirty="0" err="1"/>
              <a:t>ienesīga</a:t>
            </a:r>
            <a:r>
              <a:rPr lang="en-US" dirty="0"/>
              <a:t> </a:t>
            </a:r>
            <a:r>
              <a:rPr lang="en-US" dirty="0" err="1"/>
              <a:t>komerciāla</a:t>
            </a:r>
            <a:r>
              <a:rPr lang="en-US" dirty="0"/>
              <a:t> </a:t>
            </a:r>
            <a:r>
              <a:rPr lang="en-US" dirty="0" err="1"/>
              <a:t>vai</a:t>
            </a:r>
            <a:r>
              <a:rPr lang="en-US" dirty="0"/>
              <a:t> </a:t>
            </a:r>
            <a:r>
              <a:rPr lang="en-US" dirty="0" err="1"/>
              <a:t>nekomerciāla</a:t>
            </a:r>
            <a:r>
              <a:rPr lang="en-US" dirty="0"/>
              <a:t> </a:t>
            </a:r>
            <a:r>
              <a:rPr lang="en-US" dirty="0" err="1"/>
              <a:t>ietekmēšana</a:t>
            </a:r>
            <a:r>
              <a:rPr lang="en-US" dirty="0"/>
              <a:t>, </a:t>
            </a:r>
            <a:r>
              <a:rPr lang="en-US" dirty="0" err="1"/>
              <a:t>kas</a:t>
            </a:r>
            <a:r>
              <a:rPr lang="en-US" dirty="0"/>
              <a:t> </a:t>
            </a:r>
            <a:r>
              <a:rPr lang="en-US" dirty="0" err="1"/>
              <a:t>tieši</a:t>
            </a:r>
            <a:r>
              <a:rPr lang="en-US" dirty="0"/>
              <a:t> </a:t>
            </a:r>
            <a:r>
              <a:rPr lang="en-US" dirty="0" err="1"/>
              <a:t>vai</a:t>
            </a:r>
            <a:r>
              <a:rPr lang="en-US" dirty="0"/>
              <a:t> </a:t>
            </a:r>
            <a:r>
              <a:rPr lang="en-US" dirty="0" err="1"/>
              <a:t>netieši</a:t>
            </a:r>
            <a:r>
              <a:rPr lang="en-US" dirty="0"/>
              <a:t> </a:t>
            </a:r>
            <a:r>
              <a:rPr lang="en-US" dirty="0" err="1"/>
              <a:t>ietekmē</a:t>
            </a:r>
            <a:r>
              <a:rPr lang="en-US" dirty="0"/>
              <a:t> </a:t>
            </a:r>
            <a:r>
              <a:rPr lang="en-US" dirty="0" err="1"/>
              <a:t>politikas</a:t>
            </a:r>
            <a:r>
              <a:rPr lang="en-US" dirty="0"/>
              <a:t> </a:t>
            </a:r>
            <a:r>
              <a:rPr lang="en-US" dirty="0" err="1"/>
              <a:t>veidošanu</a:t>
            </a:r>
            <a:r>
              <a:rPr lang="en-US" dirty="0"/>
              <a:t> </a:t>
            </a:r>
            <a:r>
              <a:rPr lang="en-US" dirty="0" err="1"/>
              <a:t>valsts</a:t>
            </a:r>
            <a:r>
              <a:rPr lang="en-US" dirty="0"/>
              <a:t> </a:t>
            </a:r>
            <a:r>
              <a:rPr lang="en-US" dirty="0" err="1"/>
              <a:t>iestādēs</a:t>
            </a:r>
            <a:r>
              <a:rPr lang="en-US" dirty="0"/>
              <a:t>, </a:t>
            </a:r>
            <a:r>
              <a:rPr lang="en-US" dirty="0" err="1"/>
              <a:t>likumprojektu</a:t>
            </a:r>
            <a:r>
              <a:rPr lang="en-US" dirty="0"/>
              <a:t> </a:t>
            </a:r>
            <a:r>
              <a:rPr lang="en-US" dirty="0" err="1"/>
              <a:t>izskatīšanā</a:t>
            </a:r>
            <a:r>
              <a:rPr lang="en-US" dirty="0"/>
              <a:t> un </a:t>
            </a:r>
            <a:r>
              <a:rPr lang="en-US" dirty="0" err="1"/>
              <a:t>citos</a:t>
            </a:r>
            <a:r>
              <a:rPr lang="en-US" dirty="0"/>
              <a:t> </a:t>
            </a:r>
            <a:r>
              <a:rPr lang="en-US" dirty="0" err="1"/>
              <a:t>procesos</a:t>
            </a:r>
            <a:r>
              <a:rPr lang="en-US" dirty="0"/>
              <a:t>. </a:t>
            </a:r>
            <a:endParaRPr lang="lv-LV" b="1" dirty="0"/>
          </a:p>
        </p:txBody>
      </p:sp>
    </p:spTree>
    <p:extLst>
      <p:ext uri="{BB962C8B-B14F-4D97-AF65-F5344CB8AC3E}">
        <p14:creationId xmlns:p14="http://schemas.microsoft.com/office/powerpoint/2010/main" val="124149939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dirty="0" smtClean="0"/>
              <a:t>Definīcija – ES dalībvalstīs</a:t>
            </a:r>
            <a:endParaRPr lang="lv-LV" dirty="0"/>
          </a:p>
        </p:txBody>
      </p:sp>
      <p:sp>
        <p:nvSpPr>
          <p:cNvPr id="3" name="Content Placeholder 2"/>
          <p:cNvSpPr>
            <a:spLocks noGrp="1"/>
          </p:cNvSpPr>
          <p:nvPr>
            <p:ph idx="1"/>
          </p:nvPr>
        </p:nvSpPr>
        <p:spPr/>
        <p:txBody>
          <a:bodyPr>
            <a:normAutofit fontScale="85000" lnSpcReduction="20000"/>
          </a:bodyPr>
          <a:lstStyle/>
          <a:p>
            <a:r>
              <a:rPr lang="lv-LV" b="1" dirty="0"/>
              <a:t>Īrijā</a:t>
            </a:r>
            <a:r>
              <a:rPr lang="lv-LV" dirty="0"/>
              <a:t> lobētāji ir definēti kā darba devēju vai to darbinieku un trešo pušu pārstāvji, kā arī jebkura persona, kas lobē teritorijas attīstības un plānošanas jautājumus (piemēram, zonējuma maiņa u. c.). Par lobētājiem Īrijas lobēšanas likuma izpratnē var uzskatīt:</a:t>
            </a:r>
          </a:p>
          <a:p>
            <a:pPr lvl="0"/>
            <a:r>
              <a:rPr lang="lv-LV" dirty="0"/>
              <a:t>kādas organizācijas darbiniekus, īpašniekus, akcionārus vai partnerus;</a:t>
            </a:r>
          </a:p>
          <a:p>
            <a:pPr lvl="0"/>
            <a:r>
              <a:rPr lang="lv-LV" dirty="0"/>
              <a:t>brīvprātīgas personas, kas ieņem nacionālas nozīmes amatus, piemēram, ir kādas organizācijas priekšsēdētājs;</a:t>
            </a:r>
          </a:p>
          <a:p>
            <a:pPr lvl="0"/>
            <a:r>
              <a:rPr lang="lv-LV" dirty="0"/>
              <a:t>personas, kuru saziņu ar lobējamām personām apmaksājušas trešās personas.  </a:t>
            </a:r>
          </a:p>
          <a:p>
            <a:r>
              <a:rPr lang="lv-LV" dirty="0"/>
              <a:t>Jebkurai personai, kas nodarbojas ar lobēšanu trešās personas vai kāda cita interesēs, reizi ceturksnī jāsniedz pārskats par savu darbību, </a:t>
            </a:r>
            <a:r>
              <a:rPr lang="lv-LV" dirty="0" err="1"/>
              <a:t>citstarp</a:t>
            </a:r>
            <a:r>
              <a:rPr lang="lv-LV" dirty="0"/>
              <a:t> norādot rezultātu, ko tā centusies panākt. Šāda visaptveroša lobētāju definīcija aptver gan, piemēram, transnacionālās kompānijas, gan vietējās nevalstiskās organizācijas. Jāpiebilst, ka lobēšanas regulējums Īrijā aptver arī sabiedrības interešu aizstāvības kampaņas (</a:t>
            </a:r>
            <a:r>
              <a:rPr lang="lv-LV" dirty="0" err="1"/>
              <a:t>angl</a:t>
            </a:r>
            <a:r>
              <a:rPr lang="lv-LV" dirty="0"/>
              <a:t>. – </a:t>
            </a:r>
            <a:r>
              <a:rPr lang="lv-LV" i="1" dirty="0" err="1"/>
              <a:t>grassroots</a:t>
            </a:r>
            <a:r>
              <a:rPr lang="lv-LV" i="1" dirty="0"/>
              <a:t> </a:t>
            </a:r>
            <a:r>
              <a:rPr lang="lv-LV" i="1" dirty="0" err="1"/>
              <a:t>campaigns</a:t>
            </a:r>
            <a:r>
              <a:rPr lang="lv-LV" dirty="0"/>
              <a:t>).</a:t>
            </a:r>
          </a:p>
          <a:p>
            <a:endParaRPr lang="lv-LV" dirty="0"/>
          </a:p>
        </p:txBody>
      </p:sp>
    </p:spTree>
    <p:extLst>
      <p:ext uri="{BB962C8B-B14F-4D97-AF65-F5344CB8AC3E}">
        <p14:creationId xmlns:p14="http://schemas.microsoft.com/office/powerpoint/2010/main" val="98681520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dirty="0" smtClean="0"/>
              <a:t>Definīcija – ES dalībvalstīs</a:t>
            </a:r>
            <a:endParaRPr lang="lv-LV" dirty="0"/>
          </a:p>
        </p:txBody>
      </p:sp>
      <p:sp>
        <p:nvSpPr>
          <p:cNvPr id="3" name="Content Placeholder 2"/>
          <p:cNvSpPr>
            <a:spLocks noGrp="1"/>
          </p:cNvSpPr>
          <p:nvPr>
            <p:ph idx="1"/>
          </p:nvPr>
        </p:nvSpPr>
        <p:spPr/>
        <p:txBody>
          <a:bodyPr>
            <a:normAutofit/>
          </a:bodyPr>
          <a:lstStyle/>
          <a:p>
            <a:r>
              <a:rPr lang="lv-LV" b="1" dirty="0" smtClean="0"/>
              <a:t>Slovēnija</a:t>
            </a:r>
            <a:r>
              <a:rPr lang="lv-LV" dirty="0" smtClean="0"/>
              <a:t> – </a:t>
            </a:r>
          </a:p>
          <a:p>
            <a:r>
              <a:rPr lang="en-US" dirty="0" err="1" smtClean="0"/>
              <a:t>lobistu</a:t>
            </a:r>
            <a:r>
              <a:rPr lang="en-US" dirty="0" smtClean="0"/>
              <a:t> </a:t>
            </a:r>
            <a:r>
              <a:rPr lang="en-US" dirty="0" err="1"/>
              <a:t>darbības</a:t>
            </a:r>
            <a:r>
              <a:rPr lang="en-US" dirty="0"/>
              <a:t>, </a:t>
            </a:r>
            <a:r>
              <a:rPr lang="en-US" dirty="0" err="1"/>
              <a:t>kas</a:t>
            </a:r>
            <a:r>
              <a:rPr lang="en-US" dirty="0"/>
              <a:t> </a:t>
            </a:r>
            <a:r>
              <a:rPr lang="en-US" dirty="0" err="1"/>
              <a:t>ietekmē</a:t>
            </a:r>
            <a:r>
              <a:rPr lang="en-US" dirty="0"/>
              <a:t> </a:t>
            </a:r>
            <a:r>
              <a:rPr lang="en-US" dirty="0" err="1"/>
              <a:t>lēmumu</a:t>
            </a:r>
            <a:r>
              <a:rPr lang="en-US" dirty="0"/>
              <a:t> </a:t>
            </a:r>
            <a:r>
              <a:rPr lang="en-US" dirty="0" err="1"/>
              <a:t>pieņemšanu</a:t>
            </a:r>
            <a:r>
              <a:rPr lang="en-US" dirty="0"/>
              <a:t> par </a:t>
            </a:r>
            <a:r>
              <a:rPr lang="en-US" dirty="0" err="1"/>
              <a:t>valsts</a:t>
            </a:r>
            <a:r>
              <a:rPr lang="en-US" dirty="0"/>
              <a:t> </a:t>
            </a:r>
            <a:r>
              <a:rPr lang="en-US" dirty="0" err="1"/>
              <a:t>institūcijām</a:t>
            </a:r>
            <a:r>
              <a:rPr lang="en-US" dirty="0"/>
              <a:t>, </a:t>
            </a:r>
            <a:r>
              <a:rPr lang="en-US" dirty="0" err="1"/>
              <a:t>kopienu</a:t>
            </a:r>
            <a:r>
              <a:rPr lang="en-US" dirty="0"/>
              <a:t> </a:t>
            </a:r>
            <a:r>
              <a:rPr lang="en-US" dirty="0" err="1"/>
              <a:t>struktūrām</a:t>
            </a:r>
            <a:r>
              <a:rPr lang="en-US" dirty="0"/>
              <a:t>, </a:t>
            </a:r>
            <a:r>
              <a:rPr lang="en-US" dirty="0" err="1"/>
              <a:t>valsts</a:t>
            </a:r>
            <a:r>
              <a:rPr lang="en-US" dirty="0"/>
              <a:t> </a:t>
            </a:r>
            <a:r>
              <a:rPr lang="en-US" dirty="0" err="1"/>
              <a:t>subjektiem</a:t>
            </a:r>
            <a:r>
              <a:rPr lang="en-US" dirty="0"/>
              <a:t>, </a:t>
            </a:r>
            <a:r>
              <a:rPr lang="en-US" dirty="0" err="1"/>
              <a:t>likumprojektiem</a:t>
            </a:r>
            <a:r>
              <a:rPr lang="en-US" dirty="0"/>
              <a:t> </a:t>
            </a:r>
            <a:r>
              <a:rPr lang="en-US" dirty="0" err="1"/>
              <a:t>utt</a:t>
            </a:r>
            <a:r>
              <a:rPr lang="en-US" dirty="0"/>
              <a:t>. Par </a:t>
            </a:r>
            <a:r>
              <a:rPr lang="en-US" dirty="0" err="1"/>
              <a:t>lobēšanu</a:t>
            </a:r>
            <a:r>
              <a:rPr lang="en-US" dirty="0"/>
              <a:t> </a:t>
            </a:r>
            <a:r>
              <a:rPr lang="en-US" dirty="0" err="1"/>
              <a:t>tiek</a:t>
            </a:r>
            <a:r>
              <a:rPr lang="en-US" dirty="0"/>
              <a:t> </a:t>
            </a:r>
            <a:r>
              <a:rPr lang="en-US" dirty="0" err="1"/>
              <a:t>uzskatīta</a:t>
            </a:r>
            <a:r>
              <a:rPr lang="en-US" dirty="0"/>
              <a:t> </a:t>
            </a:r>
            <a:r>
              <a:rPr lang="en-US" dirty="0" err="1"/>
              <a:t>jebkura</a:t>
            </a:r>
            <a:r>
              <a:rPr lang="en-US" dirty="0"/>
              <a:t> </a:t>
            </a:r>
            <a:r>
              <a:rPr lang="en-US" dirty="0" err="1"/>
              <a:t>lobētāja</a:t>
            </a:r>
            <a:r>
              <a:rPr lang="en-US" dirty="0"/>
              <a:t> </a:t>
            </a:r>
            <a:r>
              <a:rPr lang="en-US" dirty="0" err="1"/>
              <a:t>saskarsme</a:t>
            </a:r>
            <a:r>
              <a:rPr lang="en-US" dirty="0"/>
              <a:t> </a:t>
            </a:r>
            <a:r>
              <a:rPr lang="en-US" dirty="0" err="1"/>
              <a:t>ar</a:t>
            </a:r>
            <a:r>
              <a:rPr lang="en-US" dirty="0"/>
              <a:t> </a:t>
            </a:r>
            <a:r>
              <a:rPr lang="en-US" dirty="0" err="1"/>
              <a:t>deputātu</a:t>
            </a:r>
            <a:r>
              <a:rPr lang="en-US" dirty="0"/>
              <a:t> </a:t>
            </a:r>
            <a:r>
              <a:rPr lang="en-US" dirty="0" err="1"/>
              <a:t>ar</a:t>
            </a:r>
            <a:r>
              <a:rPr lang="en-US" dirty="0"/>
              <a:t> </a:t>
            </a:r>
            <a:r>
              <a:rPr lang="en-US" dirty="0" err="1"/>
              <a:t>mērķi</a:t>
            </a:r>
            <a:r>
              <a:rPr lang="en-US" dirty="0"/>
              <a:t> </a:t>
            </a:r>
            <a:r>
              <a:rPr lang="en-US" dirty="0" err="1"/>
              <a:t>ietekmēt</a:t>
            </a:r>
            <a:r>
              <a:rPr lang="en-US" dirty="0"/>
              <a:t> </a:t>
            </a:r>
            <a:r>
              <a:rPr lang="en-US" dirty="0" err="1"/>
              <a:t>iepriekšminēto</a:t>
            </a:r>
            <a:r>
              <a:rPr lang="en-US" dirty="0"/>
              <a:t> </a:t>
            </a:r>
            <a:r>
              <a:rPr lang="en-US" dirty="0" err="1"/>
              <a:t>lēmumu</a:t>
            </a:r>
            <a:r>
              <a:rPr lang="en-US" dirty="0"/>
              <a:t> </a:t>
            </a:r>
            <a:r>
              <a:rPr lang="en-US" dirty="0" err="1"/>
              <a:t>saturu</a:t>
            </a:r>
            <a:r>
              <a:rPr lang="en-US" dirty="0"/>
              <a:t> </a:t>
            </a:r>
            <a:r>
              <a:rPr lang="en-US" dirty="0" err="1"/>
              <a:t>vai</a:t>
            </a:r>
            <a:r>
              <a:rPr lang="en-US" dirty="0"/>
              <a:t> </a:t>
            </a:r>
            <a:r>
              <a:rPr lang="en-US" dirty="0" err="1"/>
              <a:t>lēmumu</a:t>
            </a:r>
            <a:r>
              <a:rPr lang="en-US" dirty="0"/>
              <a:t> </a:t>
            </a:r>
            <a:r>
              <a:rPr lang="en-US" dirty="0" err="1"/>
              <a:t>pieņemšanas</a:t>
            </a:r>
            <a:r>
              <a:rPr lang="en-US" dirty="0"/>
              <a:t> </a:t>
            </a:r>
            <a:r>
              <a:rPr lang="en-US" dirty="0" err="1"/>
              <a:t>procesu</a:t>
            </a:r>
            <a:r>
              <a:rPr lang="en-US" dirty="0"/>
              <a:t>.</a:t>
            </a:r>
            <a:endParaRPr lang="lv-LV" dirty="0"/>
          </a:p>
        </p:txBody>
      </p:sp>
    </p:spTree>
    <p:extLst>
      <p:ext uri="{BB962C8B-B14F-4D97-AF65-F5344CB8AC3E}">
        <p14:creationId xmlns:p14="http://schemas.microsoft.com/office/powerpoint/2010/main" val="393441137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dirty="0" smtClean="0"/>
              <a:t>Definīcija – ES dalībvalstīs</a:t>
            </a:r>
            <a:endParaRPr lang="lv-LV" dirty="0"/>
          </a:p>
        </p:txBody>
      </p:sp>
      <p:sp>
        <p:nvSpPr>
          <p:cNvPr id="3" name="Content Placeholder 2"/>
          <p:cNvSpPr>
            <a:spLocks noGrp="1"/>
          </p:cNvSpPr>
          <p:nvPr>
            <p:ph idx="1"/>
          </p:nvPr>
        </p:nvSpPr>
        <p:spPr/>
        <p:txBody>
          <a:bodyPr>
            <a:normAutofit/>
          </a:bodyPr>
          <a:lstStyle/>
          <a:p>
            <a:r>
              <a:rPr lang="lv-LV" b="1" dirty="0" smtClean="0"/>
              <a:t>Rumānija</a:t>
            </a:r>
            <a:r>
              <a:rPr lang="lv-LV" dirty="0" smtClean="0"/>
              <a:t> – </a:t>
            </a:r>
          </a:p>
          <a:p>
            <a:r>
              <a:rPr lang="en-US" dirty="0" err="1" smtClean="0"/>
              <a:t>jebkāds</a:t>
            </a:r>
            <a:r>
              <a:rPr lang="en-US" dirty="0" smtClean="0"/>
              <a:t> </a:t>
            </a:r>
            <a:r>
              <a:rPr lang="en-US" dirty="0" err="1"/>
              <a:t>organizēts</a:t>
            </a:r>
            <a:r>
              <a:rPr lang="en-US" dirty="0"/>
              <a:t> un </a:t>
            </a:r>
            <a:r>
              <a:rPr lang="en-US" dirty="0" err="1"/>
              <a:t>strukturēts</a:t>
            </a:r>
            <a:r>
              <a:rPr lang="en-US" dirty="0"/>
              <a:t> </a:t>
            </a:r>
            <a:r>
              <a:rPr lang="en-US" dirty="0" err="1"/>
              <a:t>kontakts</a:t>
            </a:r>
            <a:r>
              <a:rPr lang="en-US" dirty="0"/>
              <a:t> </a:t>
            </a:r>
            <a:r>
              <a:rPr lang="en-US" dirty="0" err="1"/>
              <a:t>ar</a:t>
            </a:r>
            <a:r>
              <a:rPr lang="en-US" dirty="0"/>
              <a:t> </a:t>
            </a:r>
            <a:r>
              <a:rPr lang="en-US" dirty="0" err="1"/>
              <a:t>deputātiem</a:t>
            </a:r>
            <a:r>
              <a:rPr lang="en-US" dirty="0"/>
              <a:t> </a:t>
            </a:r>
            <a:r>
              <a:rPr lang="en-US" dirty="0" err="1"/>
              <a:t>ar</a:t>
            </a:r>
            <a:r>
              <a:rPr lang="en-US" dirty="0"/>
              <a:t> </a:t>
            </a:r>
            <a:r>
              <a:rPr lang="en-US" dirty="0" err="1"/>
              <a:t>mērķi</a:t>
            </a:r>
            <a:r>
              <a:rPr lang="en-US" dirty="0"/>
              <a:t> </a:t>
            </a:r>
            <a:r>
              <a:rPr lang="en-US" dirty="0" err="1" smtClean="0"/>
              <a:t>ietekmēt</a:t>
            </a:r>
            <a:r>
              <a:rPr lang="en-US" dirty="0" smtClean="0"/>
              <a:t>.</a:t>
            </a:r>
            <a:endParaRPr lang="lv-LV" dirty="0"/>
          </a:p>
        </p:txBody>
      </p:sp>
    </p:spTree>
    <p:extLst>
      <p:ext uri="{BB962C8B-B14F-4D97-AF65-F5344CB8AC3E}">
        <p14:creationId xmlns:p14="http://schemas.microsoft.com/office/powerpoint/2010/main" val="3927828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dirty="0" smtClean="0"/>
              <a:t>Definīcija – Latvijas situācija</a:t>
            </a:r>
            <a:endParaRPr lang="lv-LV" dirty="0"/>
          </a:p>
        </p:txBody>
      </p:sp>
      <p:sp>
        <p:nvSpPr>
          <p:cNvPr id="3" name="Content Placeholder 2"/>
          <p:cNvSpPr>
            <a:spLocks noGrp="1"/>
          </p:cNvSpPr>
          <p:nvPr>
            <p:ph idx="1"/>
          </p:nvPr>
        </p:nvSpPr>
        <p:spPr/>
        <p:txBody>
          <a:bodyPr>
            <a:normAutofit fontScale="92500"/>
          </a:bodyPr>
          <a:lstStyle/>
          <a:p>
            <a:r>
              <a:rPr lang="lv-LV" b="1" dirty="0"/>
              <a:t>Lobēšanas atklātības likumprojekts</a:t>
            </a:r>
            <a:r>
              <a:rPr lang="lv-LV" dirty="0"/>
              <a:t> (16.12.2013.)</a:t>
            </a:r>
          </a:p>
          <a:p>
            <a:r>
              <a:rPr lang="lv-LV" dirty="0"/>
              <a:t>2. pants: </a:t>
            </a:r>
          </a:p>
          <a:p>
            <a:r>
              <a:rPr lang="lv-LV" dirty="0"/>
              <a:t>“Lobēšana ir apzināta </a:t>
            </a:r>
            <a:r>
              <a:rPr lang="lv-LV" b="1" dirty="0"/>
              <a:t>privātpersonas interesēs </a:t>
            </a:r>
            <a:r>
              <a:rPr lang="lv-LV" dirty="0"/>
              <a:t>veikta saziņa ar publiskās varas institūcijas pārstāvi nolūkā ietekmēt publiskās varas institūcijas pārstāvja rīcību dokumentu un to projektu ierosināšanas, izstrādes, saskaņošanas, pieņemšanas vai izsludināšanas procesā. </a:t>
            </a:r>
          </a:p>
          <a:p>
            <a:r>
              <a:rPr lang="lv-LV" dirty="0"/>
              <a:t>(2) Lobēšana nav publiskās varas institūciju pārstāvju savstarpējā komunikācija amata pienākumu izpildes ietvaros.</a:t>
            </a:r>
          </a:p>
          <a:p>
            <a:r>
              <a:rPr lang="lv-LV" dirty="0"/>
              <a:t>(3) Lobēšanas pakalpojums ir lobēšanas pasākums vai pasākumu kopums saskaņā ar līgumu vai savstarpēju vienošanos par atlīdzību vai bez tās.”</a:t>
            </a:r>
          </a:p>
          <a:p>
            <a:endParaRPr lang="lv-LV" dirty="0"/>
          </a:p>
        </p:txBody>
      </p:sp>
    </p:spTree>
    <p:extLst>
      <p:ext uri="{BB962C8B-B14F-4D97-AF65-F5344CB8AC3E}">
        <p14:creationId xmlns:p14="http://schemas.microsoft.com/office/powerpoint/2010/main" val="36424281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dirty="0" smtClean="0"/>
              <a:t>Definīcija – Latvijas situācija</a:t>
            </a:r>
            <a:endParaRPr lang="lv-LV" dirty="0"/>
          </a:p>
        </p:txBody>
      </p:sp>
      <p:sp>
        <p:nvSpPr>
          <p:cNvPr id="3" name="Content Placeholder 2"/>
          <p:cNvSpPr>
            <a:spLocks noGrp="1"/>
          </p:cNvSpPr>
          <p:nvPr>
            <p:ph idx="1"/>
          </p:nvPr>
        </p:nvSpPr>
        <p:spPr/>
        <p:txBody>
          <a:bodyPr>
            <a:normAutofit fontScale="92500" lnSpcReduction="20000"/>
          </a:bodyPr>
          <a:lstStyle/>
          <a:p>
            <a:r>
              <a:rPr lang="lv-LV" b="1" dirty="0"/>
              <a:t>Likumprojekts “Grozījumi Valsts pārvaldes iekārtas likumā”</a:t>
            </a:r>
            <a:r>
              <a:rPr lang="lv-LV" dirty="0"/>
              <a:t> (24.05.2016.)</a:t>
            </a:r>
          </a:p>
          <a:p>
            <a:r>
              <a:rPr lang="lv-LV" b="1" dirty="0"/>
              <a:t> </a:t>
            </a:r>
            <a:endParaRPr lang="lv-LV" dirty="0"/>
          </a:p>
          <a:p>
            <a:r>
              <a:rPr lang="lv-LV" dirty="0"/>
              <a:t>Papildināt 48.pantu ar jaunu daļu šādā redakcijā: </a:t>
            </a:r>
          </a:p>
          <a:p>
            <a:r>
              <a:rPr lang="lv-LV" dirty="0"/>
              <a:t>“Lobēšanu (tiešu vai netiešu fiziskas personas saziņu ar publiskas personas pārstāvjiem jebkuras privāto tiesību juridiskas personas vai citas fiziskas personas interesēs, kas ir veikta vai organizēta ar mērķi likumīgi ietekmēt publiskas personas vai publiskas personas institūcijas lēmuma pieņemšanu) veic, ievērojot normatīvajos aktos noteiktos ierobežojumus un regulējumu par lobēšanas publiskošanu. Lobēšanas, kura veikta, izmantojot tiešu saziņu, publiskošanu nodrošina iestādes vadītājs. Publiskojamā informācija sevī ietver fiziskās personas, kura veikusi lobēšanu, vārdu un uzvārdu, kā arī personas, kuras intereses ir lobētas, vārdu un uzvārdu vai nosaukumu un izteikto priekšlikumu būtību.”</a:t>
            </a:r>
          </a:p>
          <a:p>
            <a:endParaRPr lang="lv-LV" dirty="0"/>
          </a:p>
        </p:txBody>
      </p:sp>
    </p:spTree>
    <p:extLst>
      <p:ext uri="{BB962C8B-B14F-4D97-AF65-F5344CB8AC3E}">
        <p14:creationId xmlns:p14="http://schemas.microsoft.com/office/powerpoint/2010/main" val="38085370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697057"/>
          </a:xfrm>
        </p:spPr>
        <p:txBody>
          <a:bodyPr/>
          <a:lstStyle/>
          <a:p>
            <a:r>
              <a:rPr lang="lv-LV" dirty="0" smtClean="0"/>
              <a:t>Nosaukums</a:t>
            </a:r>
            <a:endParaRPr lang="lv-LV" dirty="0"/>
          </a:p>
        </p:txBody>
      </p:sp>
      <p:sp>
        <p:nvSpPr>
          <p:cNvPr id="3" name="Content Placeholder 2"/>
          <p:cNvSpPr>
            <a:spLocks noGrp="1"/>
          </p:cNvSpPr>
          <p:nvPr>
            <p:ph idx="1"/>
          </p:nvPr>
        </p:nvSpPr>
        <p:spPr>
          <a:xfrm>
            <a:off x="554183" y="1246910"/>
            <a:ext cx="11453090" cy="5611090"/>
          </a:xfrm>
        </p:spPr>
        <p:txBody>
          <a:bodyPr>
            <a:normAutofit lnSpcReduction="10000"/>
          </a:bodyPr>
          <a:lstStyle/>
          <a:p>
            <a:r>
              <a:rPr lang="en-US" dirty="0" smtClean="0"/>
              <a:t>Republic of </a:t>
            </a:r>
            <a:r>
              <a:rPr lang="lv-LV" dirty="0" err="1"/>
              <a:t>L</a:t>
            </a:r>
            <a:r>
              <a:rPr lang="en-US" dirty="0" err="1" smtClean="0"/>
              <a:t>ithuania</a:t>
            </a:r>
            <a:r>
              <a:rPr lang="en-US" dirty="0" smtClean="0"/>
              <a:t> law on lobbying activities</a:t>
            </a:r>
            <a:r>
              <a:rPr lang="lv-LV" dirty="0" smtClean="0"/>
              <a:t> (</a:t>
            </a:r>
            <a:r>
              <a:rPr lang="lv-LV" dirty="0"/>
              <a:t>L</a:t>
            </a:r>
            <a:r>
              <a:rPr lang="lv-LV" dirty="0" smtClean="0"/>
              <a:t>ietuva)</a:t>
            </a:r>
          </a:p>
          <a:p>
            <a:r>
              <a:rPr lang="en-US" dirty="0" smtClean="0"/>
              <a:t>Regulation of lobbying act </a:t>
            </a:r>
            <a:r>
              <a:rPr lang="lv-LV" dirty="0" smtClean="0"/>
              <a:t>(Īrija)</a:t>
            </a:r>
          </a:p>
          <a:p>
            <a:r>
              <a:rPr lang="en-US" dirty="0" smtClean="0"/>
              <a:t>Act on lobbying in the legislative process</a:t>
            </a:r>
            <a:r>
              <a:rPr lang="lv-LV" dirty="0" smtClean="0"/>
              <a:t> (</a:t>
            </a:r>
            <a:r>
              <a:rPr lang="lv-LV" dirty="0"/>
              <a:t>P</a:t>
            </a:r>
            <a:r>
              <a:rPr lang="lv-LV" dirty="0" smtClean="0"/>
              <a:t>olija)</a:t>
            </a:r>
          </a:p>
          <a:p>
            <a:r>
              <a:rPr lang="en-US" dirty="0" err="1" smtClean="0"/>
              <a:t>Lobēšanas</a:t>
            </a:r>
            <a:r>
              <a:rPr lang="en-US" dirty="0" smtClean="0"/>
              <a:t> </a:t>
            </a:r>
            <a:r>
              <a:rPr lang="en-US" dirty="0" err="1" smtClean="0"/>
              <a:t>pārredzamības</a:t>
            </a:r>
            <a:r>
              <a:rPr lang="en-US" dirty="0" smtClean="0"/>
              <a:t>, </a:t>
            </a:r>
            <a:r>
              <a:rPr lang="en-US" dirty="0" err="1" smtClean="0"/>
              <a:t>bezpartijiskās</a:t>
            </a:r>
            <a:r>
              <a:rPr lang="en-US" dirty="0" smtClean="0"/>
              <a:t> </a:t>
            </a:r>
            <a:r>
              <a:rPr lang="en-US" dirty="0" err="1" smtClean="0"/>
              <a:t>aģitācijas</a:t>
            </a:r>
            <a:r>
              <a:rPr lang="en-US" dirty="0" smtClean="0"/>
              <a:t> un </a:t>
            </a:r>
            <a:r>
              <a:rPr lang="en-US" dirty="0" err="1" smtClean="0"/>
              <a:t>arodbiedrību</a:t>
            </a:r>
            <a:r>
              <a:rPr lang="en-US" dirty="0" smtClean="0"/>
              <a:t> </a:t>
            </a:r>
            <a:r>
              <a:rPr lang="en-US" dirty="0" err="1" smtClean="0"/>
              <a:t>administrācijas</a:t>
            </a:r>
            <a:r>
              <a:rPr lang="en-US" dirty="0" smtClean="0"/>
              <a:t> </a:t>
            </a:r>
            <a:r>
              <a:rPr lang="en-US" dirty="0" err="1" smtClean="0"/>
              <a:t>likums</a:t>
            </a:r>
            <a:r>
              <a:rPr lang="en-US" dirty="0" smtClean="0"/>
              <a:t> = </a:t>
            </a:r>
            <a:r>
              <a:rPr lang="en-US" i="1" u="sng" dirty="0" smtClean="0">
                <a:hlinkClick r:id="rId2"/>
              </a:rPr>
              <a:t>transparency of lobbying, non-party campaigning and trade union administration act 2014</a:t>
            </a:r>
            <a:r>
              <a:rPr lang="lv-LV" i="1" u="sng" dirty="0" smtClean="0"/>
              <a:t> (UK)</a:t>
            </a:r>
            <a:endParaRPr lang="lv-LV" dirty="0" smtClean="0"/>
          </a:p>
          <a:p>
            <a:r>
              <a:rPr lang="en-US" i="1" dirty="0" err="1" smtClean="0"/>
              <a:t>Katalonijas</a:t>
            </a:r>
            <a:r>
              <a:rPr lang="en-US" i="1" dirty="0" smtClean="0"/>
              <a:t> </a:t>
            </a:r>
            <a:r>
              <a:rPr lang="en-US" i="1" dirty="0" err="1" smtClean="0"/>
              <a:t>pārredzamības</a:t>
            </a:r>
            <a:r>
              <a:rPr lang="en-US" i="1" dirty="0" smtClean="0"/>
              <a:t> </a:t>
            </a:r>
            <a:r>
              <a:rPr lang="en-US" i="1" dirty="0" err="1" smtClean="0"/>
              <a:t>likum</a:t>
            </a:r>
            <a:r>
              <a:rPr lang="lv-LV" i="1" dirty="0" smtClean="0"/>
              <a:t>s</a:t>
            </a:r>
            <a:endParaRPr lang="lv-LV" dirty="0" smtClean="0"/>
          </a:p>
          <a:p>
            <a:r>
              <a:rPr lang="lv-LV" dirty="0" err="1" smtClean="0"/>
              <a:t>Lobbying</a:t>
            </a:r>
            <a:r>
              <a:rPr lang="lv-LV" dirty="0" smtClean="0"/>
              <a:t> (</a:t>
            </a:r>
            <a:r>
              <a:rPr lang="lv-LV" dirty="0" err="1"/>
              <a:t>S</a:t>
            </a:r>
            <a:r>
              <a:rPr lang="lv-LV" dirty="0" err="1" smtClean="0"/>
              <a:t>cotland</a:t>
            </a:r>
            <a:r>
              <a:rPr lang="lv-LV" dirty="0" smtClean="0"/>
              <a:t>) </a:t>
            </a:r>
            <a:r>
              <a:rPr lang="lv-LV" dirty="0" err="1" smtClean="0"/>
              <a:t>act</a:t>
            </a:r>
            <a:endParaRPr lang="lv-LV" dirty="0" smtClean="0"/>
          </a:p>
          <a:p>
            <a:r>
              <a:rPr lang="en-US" dirty="0" smtClean="0"/>
              <a:t>The </a:t>
            </a:r>
            <a:r>
              <a:rPr lang="lv-LV" dirty="0" err="1"/>
              <a:t>A</a:t>
            </a:r>
            <a:r>
              <a:rPr lang="en-US" dirty="0" err="1" smtClean="0"/>
              <a:t>ustrian</a:t>
            </a:r>
            <a:r>
              <a:rPr lang="en-US" dirty="0" smtClean="0"/>
              <a:t> transparency act 2013 for lobbying and interest representation</a:t>
            </a:r>
            <a:r>
              <a:rPr lang="lv-LV" dirty="0" smtClean="0"/>
              <a:t> (</a:t>
            </a:r>
            <a:r>
              <a:rPr lang="lv-LV" dirty="0"/>
              <a:t>A</a:t>
            </a:r>
            <a:r>
              <a:rPr lang="lv-LV" dirty="0" smtClean="0"/>
              <a:t>ustrija)</a:t>
            </a:r>
          </a:p>
          <a:p>
            <a:r>
              <a:rPr lang="en-US" dirty="0" err="1"/>
              <a:t>Regulamentação</a:t>
            </a:r>
            <a:r>
              <a:rPr lang="en-US" dirty="0"/>
              <a:t> Do Lobbying / </a:t>
            </a:r>
            <a:r>
              <a:rPr lang="en-US" dirty="0" err="1"/>
              <a:t>Lobēšanas</a:t>
            </a:r>
            <a:r>
              <a:rPr lang="en-US" dirty="0"/>
              <a:t> </a:t>
            </a:r>
            <a:r>
              <a:rPr lang="en-US" dirty="0" err="1" smtClean="0"/>
              <a:t>regula</a:t>
            </a:r>
            <a:r>
              <a:rPr lang="lv-LV" dirty="0" smtClean="0"/>
              <a:t> (Portugāle)</a:t>
            </a:r>
          </a:p>
          <a:p>
            <a:r>
              <a:rPr lang="en-US" dirty="0" err="1"/>
              <a:t>Likums</a:t>
            </a:r>
            <a:r>
              <a:rPr lang="en-US" dirty="0"/>
              <a:t> par </a:t>
            </a:r>
            <a:r>
              <a:rPr lang="en-US" dirty="0" err="1"/>
              <a:t>pārredzamību</a:t>
            </a:r>
            <a:r>
              <a:rPr lang="en-US" dirty="0"/>
              <a:t> </a:t>
            </a:r>
            <a:r>
              <a:rPr lang="en-US" dirty="0" err="1"/>
              <a:t>lobija</a:t>
            </a:r>
            <a:r>
              <a:rPr lang="en-US" dirty="0"/>
              <a:t> un </a:t>
            </a:r>
            <a:r>
              <a:rPr lang="en-US" dirty="0" err="1"/>
              <a:t>interešu</a:t>
            </a:r>
            <a:r>
              <a:rPr lang="en-US" dirty="0"/>
              <a:t> </a:t>
            </a:r>
            <a:r>
              <a:rPr lang="en-US" dirty="0" err="1"/>
              <a:t>pārstāvības</a:t>
            </a:r>
            <a:r>
              <a:rPr lang="en-US" dirty="0"/>
              <a:t> </a:t>
            </a:r>
            <a:r>
              <a:rPr lang="en-US" dirty="0" err="1" smtClean="0"/>
              <a:t>jomā</a:t>
            </a:r>
            <a:r>
              <a:rPr lang="lv-LV" dirty="0" smtClean="0"/>
              <a:t> (Rumānija)</a:t>
            </a:r>
            <a:endParaRPr lang="lv-LV" dirty="0"/>
          </a:p>
        </p:txBody>
      </p:sp>
    </p:spTree>
    <p:extLst>
      <p:ext uri="{BB962C8B-B14F-4D97-AF65-F5344CB8AC3E}">
        <p14:creationId xmlns:p14="http://schemas.microsoft.com/office/powerpoint/2010/main" val="130677221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dirty="0" smtClean="0"/>
              <a:t>Definīcija – Latvijas situācija</a:t>
            </a:r>
            <a:endParaRPr lang="lv-LV" dirty="0"/>
          </a:p>
        </p:txBody>
      </p:sp>
      <p:sp>
        <p:nvSpPr>
          <p:cNvPr id="3" name="Content Placeholder 2"/>
          <p:cNvSpPr>
            <a:spLocks noGrp="1"/>
          </p:cNvSpPr>
          <p:nvPr>
            <p:ph idx="1"/>
          </p:nvPr>
        </p:nvSpPr>
        <p:spPr/>
        <p:txBody>
          <a:bodyPr>
            <a:normAutofit lnSpcReduction="10000"/>
          </a:bodyPr>
          <a:lstStyle/>
          <a:p>
            <a:r>
              <a:rPr lang="lv-LV" dirty="0"/>
              <a:t>Lobēšanas definīcija </a:t>
            </a:r>
            <a:r>
              <a:rPr lang="lv-LV" b="1" dirty="0"/>
              <a:t>Valsts pārvaldes vērtības un ētikas pamatprincipos</a:t>
            </a:r>
            <a:r>
              <a:rPr lang="lv-LV" dirty="0"/>
              <a:t>, </a:t>
            </a:r>
          </a:p>
          <a:p>
            <a:r>
              <a:rPr lang="lv-LV" b="1" dirty="0"/>
              <a:t>MK ieteikumi</a:t>
            </a:r>
            <a:r>
              <a:rPr lang="lv-LV" dirty="0"/>
              <a:t> (21.11.2018.)</a:t>
            </a:r>
          </a:p>
          <a:p>
            <a:r>
              <a:rPr lang="lv-LV" dirty="0"/>
              <a:t> </a:t>
            </a:r>
          </a:p>
          <a:p>
            <a:r>
              <a:rPr lang="lv-LV" dirty="0"/>
              <a:t>3. daļa</a:t>
            </a:r>
          </a:p>
          <a:p>
            <a:r>
              <a:rPr lang="lv-LV" dirty="0"/>
              <a:t>«…lobētāju (privātpersonu, kura pēc savas iniciatīvas savās vai citu privātpersonu interesēs sazinās ar nodarbināto vai iestādi, lai ietekmētu lēmumu izstrādi vai pieņemšanu, </a:t>
            </a:r>
            <a:r>
              <a:rPr lang="lv-LV" b="1" dirty="0"/>
              <a:t>un šī saziņa neizriet no normatīvajos aktos noteiktajām lēmumprojektu saskaņošanas un sabiedrības līdzdalības nodrošināšanas procedūrām</a:t>
            </a:r>
            <a:r>
              <a:rPr lang="lv-LV" dirty="0"/>
              <a:t>).»</a:t>
            </a:r>
          </a:p>
          <a:p>
            <a:endParaRPr lang="lv-LV" dirty="0"/>
          </a:p>
        </p:txBody>
      </p:sp>
    </p:spTree>
    <p:extLst>
      <p:ext uri="{BB962C8B-B14F-4D97-AF65-F5344CB8AC3E}">
        <p14:creationId xmlns:p14="http://schemas.microsoft.com/office/powerpoint/2010/main" val="14547305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dirty="0" smtClean="0"/>
              <a:t>Mērķis - Austrija</a:t>
            </a:r>
            <a:endParaRPr lang="lv-LV" dirty="0"/>
          </a:p>
        </p:txBody>
      </p:sp>
      <p:sp>
        <p:nvSpPr>
          <p:cNvPr id="3" name="Content Placeholder 2"/>
          <p:cNvSpPr>
            <a:spLocks noGrp="1"/>
          </p:cNvSpPr>
          <p:nvPr>
            <p:ph idx="1"/>
          </p:nvPr>
        </p:nvSpPr>
        <p:spPr/>
        <p:txBody>
          <a:bodyPr>
            <a:normAutofit fontScale="92500" lnSpcReduction="10000"/>
          </a:bodyPr>
          <a:lstStyle/>
          <a:p>
            <a:r>
              <a:rPr lang="lv-LV" dirty="0" smtClean="0">
                <a:effectLst/>
              </a:rPr>
              <a:t>Lobēšanas likuma iecere ir sasniegt vairākus mērķus. Likums galvenokārt attiecas uz lielāku atklātību un pārredzamību, ja tiek aizstāvētas intereses, ietekmējot likumdevēju un izpildiestādes. Principā atsevišķu vai kolektīvu interešu apliecināšana, ietekmējot valdības iestādes, vērtību ziņā ir neitrāla. Kopumā sabiedrības pārstāvjiem un izpildvaras pārstāvjiem ir ieteicams gūt pēc iespējas pilnīgāku pārskatu par to, kādas būs to lēmumu sekas. Tomēr, ja šāda ietekme tiek īstenota slepeni un slepeni, ja nav skaidrs, kādi lēmumi tiek ietekmēti, kāda ir to ietekme, t. i., ja “bremzē un risina”. Ir paredzēts, ka starptautiskie lobēšanas noteikumi pretdarbojas šādiem notikumiem, kas ir juridiski un demokrātiski, un pārkāpj tiesiskumu; šāda pretdarbība ir arī pašreizējā Lobēšanas likuma mērķis.</a:t>
            </a:r>
            <a:br>
              <a:rPr lang="lv-LV" dirty="0" smtClean="0">
                <a:effectLst/>
              </a:rPr>
            </a:br>
            <a:endParaRPr lang="lv-LV" dirty="0"/>
          </a:p>
        </p:txBody>
      </p:sp>
    </p:spTree>
    <p:extLst>
      <p:ext uri="{BB962C8B-B14F-4D97-AF65-F5344CB8AC3E}">
        <p14:creationId xmlns:p14="http://schemas.microsoft.com/office/powerpoint/2010/main" val="89465037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dirty="0" smtClean="0"/>
              <a:t>Mērķis - Īrija</a:t>
            </a:r>
            <a:endParaRPr lang="lv-LV" dirty="0"/>
          </a:p>
        </p:txBody>
      </p:sp>
      <p:sp>
        <p:nvSpPr>
          <p:cNvPr id="3" name="Content Placeholder 2"/>
          <p:cNvSpPr>
            <a:spLocks noGrp="1"/>
          </p:cNvSpPr>
          <p:nvPr>
            <p:ph idx="1"/>
          </p:nvPr>
        </p:nvSpPr>
        <p:spPr/>
        <p:txBody>
          <a:bodyPr>
            <a:normAutofit/>
          </a:bodyPr>
          <a:lstStyle/>
          <a:p>
            <a:r>
              <a:rPr lang="en-US" dirty="0"/>
              <a:t>The Regulation of Lobbying legislation is designed to provide information to the public about who is lobbying whom about what.</a:t>
            </a:r>
            <a:endParaRPr lang="lv-LV" dirty="0"/>
          </a:p>
          <a:p>
            <a:r>
              <a:rPr lang="lv-LV" dirty="0" smtClean="0"/>
              <a:t>Lobēšana ir būtiska demokrātijas procesa sastāvdaļa. Tas dod iespēju un veicina pilsoņu un organizāciju viedokļa pārstāvību par sabiedrisko kārtību un sabiedriskajiem pakalpojumiem, iespēju darīt to zināmu politiķiem un ierēdņiem</a:t>
            </a:r>
            <a:endParaRPr lang="lv-LV" dirty="0"/>
          </a:p>
        </p:txBody>
      </p:sp>
    </p:spTree>
    <p:extLst>
      <p:ext uri="{BB962C8B-B14F-4D97-AF65-F5344CB8AC3E}">
        <p14:creationId xmlns:p14="http://schemas.microsoft.com/office/powerpoint/2010/main" val="21313222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dirty="0" smtClean="0"/>
              <a:t>Mērķis - Skotija</a:t>
            </a:r>
            <a:endParaRPr lang="lv-LV" dirty="0"/>
          </a:p>
        </p:txBody>
      </p:sp>
      <p:sp>
        <p:nvSpPr>
          <p:cNvPr id="3" name="Content Placeholder 2"/>
          <p:cNvSpPr>
            <a:spLocks noGrp="1"/>
          </p:cNvSpPr>
          <p:nvPr>
            <p:ph idx="1"/>
          </p:nvPr>
        </p:nvSpPr>
        <p:spPr/>
        <p:txBody>
          <a:bodyPr>
            <a:normAutofit/>
          </a:bodyPr>
          <a:lstStyle/>
          <a:p>
            <a:r>
              <a:rPr lang="lv-LV" dirty="0" smtClean="0"/>
              <a:t>Skotijas parlamenta likums, kas paredz lobēšanu, tostarp noteikumu par lobēšanas reģistra izveidi un uzturēšanu un rīcības kodeksa publicēšanu.</a:t>
            </a:r>
            <a:endParaRPr lang="lv-LV" dirty="0"/>
          </a:p>
        </p:txBody>
      </p:sp>
    </p:spTree>
    <p:extLst>
      <p:ext uri="{BB962C8B-B14F-4D97-AF65-F5344CB8AC3E}">
        <p14:creationId xmlns:p14="http://schemas.microsoft.com/office/powerpoint/2010/main" val="27272167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dirty="0" smtClean="0"/>
              <a:t>Mērķis - Katalonija</a:t>
            </a:r>
            <a:endParaRPr lang="lv-LV" dirty="0"/>
          </a:p>
        </p:txBody>
      </p:sp>
      <p:sp>
        <p:nvSpPr>
          <p:cNvPr id="3" name="Content Placeholder 2"/>
          <p:cNvSpPr>
            <a:spLocks noGrp="1"/>
          </p:cNvSpPr>
          <p:nvPr>
            <p:ph idx="1"/>
          </p:nvPr>
        </p:nvSpPr>
        <p:spPr/>
        <p:txBody>
          <a:bodyPr>
            <a:normAutofit/>
          </a:bodyPr>
          <a:lstStyle/>
          <a:p>
            <a:r>
              <a:rPr lang="lv-LV" dirty="0" err="1" smtClean="0"/>
              <a:t>M</a:t>
            </a:r>
            <a:r>
              <a:rPr lang="en-US" dirty="0" err="1" smtClean="0"/>
              <a:t>ērķis</a:t>
            </a:r>
            <a:r>
              <a:rPr lang="en-US" dirty="0" smtClean="0"/>
              <a:t> </a:t>
            </a:r>
            <a:r>
              <a:rPr lang="en-US" dirty="0" err="1"/>
              <a:t>ir</a:t>
            </a:r>
            <a:r>
              <a:rPr lang="en-US" dirty="0"/>
              <a:t> ne </a:t>
            </a:r>
            <a:r>
              <a:rPr lang="en-US" dirty="0" err="1"/>
              <a:t>tikai</a:t>
            </a:r>
            <a:r>
              <a:rPr lang="en-US" dirty="0"/>
              <a:t> </a:t>
            </a:r>
            <a:r>
              <a:rPr lang="en-US" dirty="0" err="1"/>
              <a:t>veicināt</a:t>
            </a:r>
            <a:r>
              <a:rPr lang="en-US" dirty="0"/>
              <a:t> </a:t>
            </a:r>
            <a:r>
              <a:rPr lang="en-US" dirty="0" err="1"/>
              <a:t>pilsoņu</a:t>
            </a:r>
            <a:r>
              <a:rPr lang="en-US" dirty="0"/>
              <a:t> </a:t>
            </a:r>
            <a:r>
              <a:rPr lang="en-US" dirty="0" err="1"/>
              <a:t>līdzdalību</a:t>
            </a:r>
            <a:r>
              <a:rPr lang="en-US" dirty="0"/>
              <a:t>, bet </a:t>
            </a:r>
            <a:r>
              <a:rPr lang="en-US" dirty="0" err="1"/>
              <a:t>arī</a:t>
            </a:r>
            <a:r>
              <a:rPr lang="en-US" dirty="0"/>
              <a:t> dot </a:t>
            </a:r>
            <a:r>
              <a:rPr lang="en-US" dirty="0" err="1"/>
              <a:t>valsts</a:t>
            </a:r>
            <a:r>
              <a:rPr lang="en-US" dirty="0"/>
              <a:t> </a:t>
            </a:r>
            <a:r>
              <a:rPr lang="en-US" dirty="0" err="1"/>
              <a:t>pārvaldes</a:t>
            </a:r>
            <a:r>
              <a:rPr lang="en-US" dirty="0"/>
              <a:t> </a:t>
            </a:r>
            <a:r>
              <a:rPr lang="en-US" dirty="0" err="1"/>
              <a:t>rīcībā</a:t>
            </a:r>
            <a:r>
              <a:rPr lang="en-US" dirty="0"/>
              <a:t> </a:t>
            </a:r>
            <a:r>
              <a:rPr lang="en-US" dirty="0" err="1"/>
              <a:t>līdzekli</a:t>
            </a:r>
            <a:r>
              <a:rPr lang="en-US" dirty="0"/>
              <a:t> </a:t>
            </a:r>
            <a:r>
              <a:rPr lang="en-US" dirty="0" err="1"/>
              <a:t>lielākas</a:t>
            </a:r>
            <a:r>
              <a:rPr lang="en-US" dirty="0"/>
              <a:t> </a:t>
            </a:r>
            <a:r>
              <a:rPr lang="en-US" dirty="0" err="1"/>
              <a:t>pārredzamības</a:t>
            </a:r>
            <a:r>
              <a:rPr lang="en-US" dirty="0"/>
              <a:t> </a:t>
            </a:r>
            <a:r>
              <a:rPr lang="en-US" dirty="0" err="1"/>
              <a:t>nodrošināšanai</a:t>
            </a:r>
            <a:r>
              <a:rPr lang="en-US" dirty="0"/>
              <a:t>.</a:t>
            </a:r>
            <a:endParaRPr lang="lv-LV" dirty="0"/>
          </a:p>
          <a:p>
            <a:endParaRPr lang="lv-LV" dirty="0"/>
          </a:p>
        </p:txBody>
      </p:sp>
    </p:spTree>
    <p:extLst>
      <p:ext uri="{BB962C8B-B14F-4D97-AF65-F5344CB8AC3E}">
        <p14:creationId xmlns:p14="http://schemas.microsoft.com/office/powerpoint/2010/main" val="17562749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dirty="0" smtClean="0"/>
              <a:t>Mērķis - Lietuva</a:t>
            </a:r>
            <a:endParaRPr lang="lv-LV" dirty="0"/>
          </a:p>
        </p:txBody>
      </p:sp>
      <p:sp>
        <p:nvSpPr>
          <p:cNvPr id="3" name="Content Placeholder 2"/>
          <p:cNvSpPr>
            <a:spLocks noGrp="1"/>
          </p:cNvSpPr>
          <p:nvPr>
            <p:ph idx="1"/>
          </p:nvPr>
        </p:nvSpPr>
        <p:spPr/>
        <p:txBody>
          <a:bodyPr>
            <a:normAutofit/>
          </a:bodyPr>
          <a:lstStyle/>
          <a:p>
            <a:r>
              <a:rPr lang="en-US" dirty="0" err="1" smtClean="0"/>
              <a:t>Likums</a:t>
            </a:r>
            <a:r>
              <a:rPr lang="en-US" dirty="0" smtClean="0"/>
              <a:t> </a:t>
            </a:r>
            <a:r>
              <a:rPr lang="en-US" dirty="0" err="1" smtClean="0"/>
              <a:t>cenšas</a:t>
            </a:r>
            <a:r>
              <a:rPr lang="en-US" dirty="0" smtClean="0"/>
              <a:t> </a:t>
            </a:r>
            <a:r>
              <a:rPr lang="en-US" dirty="0" err="1" smtClean="0"/>
              <a:t>nodrošināt</a:t>
            </a:r>
            <a:r>
              <a:rPr lang="en-US" dirty="0" smtClean="0"/>
              <a:t> </a:t>
            </a:r>
            <a:r>
              <a:rPr lang="en-US" dirty="0" err="1" smtClean="0"/>
              <a:t>lobēšanas</a:t>
            </a:r>
            <a:r>
              <a:rPr lang="en-US" dirty="0" smtClean="0"/>
              <a:t> </a:t>
            </a:r>
            <a:r>
              <a:rPr lang="en-US" dirty="0" err="1" smtClean="0"/>
              <a:t>darbību</a:t>
            </a:r>
            <a:r>
              <a:rPr lang="en-US" dirty="0" smtClean="0"/>
              <a:t> </a:t>
            </a:r>
            <a:r>
              <a:rPr lang="en-US" dirty="0" err="1" smtClean="0"/>
              <a:t>publicitāti</a:t>
            </a:r>
            <a:r>
              <a:rPr lang="en-US" dirty="0" smtClean="0"/>
              <a:t> un </a:t>
            </a:r>
            <a:r>
              <a:rPr lang="en-US" dirty="0" err="1" smtClean="0"/>
              <a:t>pārredzamību</a:t>
            </a:r>
            <a:r>
              <a:rPr lang="en-US" dirty="0" smtClean="0"/>
              <a:t>, </a:t>
            </a:r>
            <a:r>
              <a:rPr lang="en-US" dirty="0" err="1" smtClean="0"/>
              <a:t>kā</a:t>
            </a:r>
            <a:r>
              <a:rPr lang="en-US" dirty="0" smtClean="0"/>
              <a:t> </a:t>
            </a:r>
            <a:r>
              <a:rPr lang="en-US" dirty="0" err="1" smtClean="0"/>
              <a:t>arī</a:t>
            </a:r>
            <a:r>
              <a:rPr lang="en-US" dirty="0" smtClean="0"/>
              <a:t> </a:t>
            </a:r>
            <a:r>
              <a:rPr lang="en-US" dirty="0" err="1" smtClean="0"/>
              <a:t>novērst</a:t>
            </a:r>
            <a:r>
              <a:rPr lang="en-US" dirty="0" smtClean="0"/>
              <a:t> </a:t>
            </a:r>
            <a:r>
              <a:rPr lang="en-US" dirty="0" err="1" smtClean="0"/>
              <a:t>nelikumīgas</a:t>
            </a:r>
            <a:r>
              <a:rPr lang="en-US" dirty="0" smtClean="0"/>
              <a:t> </a:t>
            </a:r>
            <a:r>
              <a:rPr lang="en-US" dirty="0" err="1" smtClean="0"/>
              <a:t>lobēšanas</a:t>
            </a:r>
            <a:r>
              <a:rPr lang="en-US" dirty="0" smtClean="0"/>
              <a:t> </a:t>
            </a:r>
            <a:r>
              <a:rPr lang="en-US" dirty="0" err="1" smtClean="0"/>
              <a:t>darbības</a:t>
            </a:r>
            <a:r>
              <a:rPr lang="en-US" dirty="0" smtClean="0"/>
              <a:t>.</a:t>
            </a:r>
            <a:endParaRPr lang="lv-LV" dirty="0" smtClean="0"/>
          </a:p>
          <a:p>
            <a:r>
              <a:rPr lang="en-US" dirty="0" err="1" smtClean="0"/>
              <a:t>Šis</a:t>
            </a:r>
            <a:r>
              <a:rPr lang="en-US" dirty="0" smtClean="0"/>
              <a:t> </a:t>
            </a:r>
            <a:r>
              <a:rPr lang="en-US" dirty="0" err="1" smtClean="0"/>
              <a:t>likums</a:t>
            </a:r>
            <a:r>
              <a:rPr lang="en-US" dirty="0" smtClean="0"/>
              <a:t> </a:t>
            </a:r>
            <a:r>
              <a:rPr lang="en-US" dirty="0" err="1" smtClean="0"/>
              <a:t>regulē</a:t>
            </a:r>
            <a:r>
              <a:rPr lang="en-US" dirty="0" smtClean="0"/>
              <a:t> </a:t>
            </a:r>
            <a:r>
              <a:rPr lang="en-US" dirty="0" err="1" smtClean="0"/>
              <a:t>lobēšanas</a:t>
            </a:r>
            <a:r>
              <a:rPr lang="en-US" dirty="0" smtClean="0"/>
              <a:t> </a:t>
            </a:r>
            <a:r>
              <a:rPr lang="en-US" dirty="0" err="1" smtClean="0"/>
              <a:t>darbības</a:t>
            </a:r>
            <a:r>
              <a:rPr lang="en-US" dirty="0" smtClean="0"/>
              <a:t>, to </a:t>
            </a:r>
            <a:r>
              <a:rPr lang="en-US" dirty="0" err="1" smtClean="0"/>
              <a:t>uzraudzību</a:t>
            </a:r>
            <a:r>
              <a:rPr lang="en-US" dirty="0" smtClean="0"/>
              <a:t> un </a:t>
            </a:r>
            <a:r>
              <a:rPr lang="en-US" dirty="0" err="1" smtClean="0"/>
              <a:t>atbildību</a:t>
            </a:r>
            <a:r>
              <a:rPr lang="en-US" dirty="0" smtClean="0"/>
              <a:t> par </a:t>
            </a:r>
            <a:r>
              <a:rPr lang="en-US" dirty="0" err="1" smtClean="0"/>
              <a:t>šā</a:t>
            </a:r>
            <a:r>
              <a:rPr lang="en-US" dirty="0" smtClean="0"/>
              <a:t> </a:t>
            </a:r>
            <a:r>
              <a:rPr lang="en-US" dirty="0" err="1" smtClean="0"/>
              <a:t>likuma</a:t>
            </a:r>
            <a:r>
              <a:rPr lang="en-US" dirty="0" smtClean="0"/>
              <a:t> </a:t>
            </a:r>
            <a:r>
              <a:rPr lang="en-US" dirty="0" err="1" smtClean="0"/>
              <a:t>pārkāpumiem</a:t>
            </a:r>
            <a:r>
              <a:rPr lang="en-US" dirty="0" smtClean="0"/>
              <a:t>.</a:t>
            </a:r>
            <a:endParaRPr lang="lv-LV" dirty="0" smtClean="0"/>
          </a:p>
          <a:p>
            <a:r>
              <a:rPr lang="en-US" dirty="0" err="1" smtClean="0"/>
              <a:t>Šā</a:t>
            </a:r>
            <a:r>
              <a:rPr lang="en-US" dirty="0" smtClean="0"/>
              <a:t> </a:t>
            </a:r>
            <a:r>
              <a:rPr lang="en-US" dirty="0" err="1" smtClean="0"/>
              <a:t>likuma</a:t>
            </a:r>
            <a:r>
              <a:rPr lang="en-US" dirty="0" smtClean="0"/>
              <a:t> </a:t>
            </a:r>
            <a:r>
              <a:rPr lang="en-US" dirty="0" err="1" smtClean="0"/>
              <a:t>noteikumi</a:t>
            </a:r>
            <a:r>
              <a:rPr lang="en-US" dirty="0" smtClean="0"/>
              <a:t> </a:t>
            </a:r>
            <a:r>
              <a:rPr lang="en-US" dirty="0" err="1" smtClean="0"/>
              <a:t>neattiecas</a:t>
            </a:r>
            <a:r>
              <a:rPr lang="en-US" dirty="0" smtClean="0"/>
              <a:t> </a:t>
            </a:r>
            <a:r>
              <a:rPr lang="en-US" dirty="0" err="1" smtClean="0"/>
              <a:t>uz</a:t>
            </a:r>
            <a:r>
              <a:rPr lang="en-US" dirty="0" smtClean="0"/>
              <a:t> </a:t>
            </a:r>
            <a:r>
              <a:rPr lang="en-US" dirty="0" err="1" smtClean="0"/>
              <a:t>nevalstiskajām</a:t>
            </a:r>
            <a:r>
              <a:rPr lang="en-US" dirty="0" smtClean="0"/>
              <a:t> </a:t>
            </a:r>
            <a:r>
              <a:rPr lang="en-US" dirty="0" err="1" smtClean="0"/>
              <a:t>organizācijām</a:t>
            </a:r>
            <a:r>
              <a:rPr lang="en-US" dirty="0" smtClean="0"/>
              <a:t>, jo tie </a:t>
            </a:r>
            <a:r>
              <a:rPr lang="en-US" dirty="0" err="1" smtClean="0"/>
              <a:t>ir</a:t>
            </a:r>
            <a:r>
              <a:rPr lang="en-US" dirty="0" smtClean="0"/>
              <a:t> </a:t>
            </a:r>
            <a:r>
              <a:rPr lang="en-US" dirty="0" err="1" smtClean="0"/>
              <a:t>definēti</a:t>
            </a:r>
            <a:r>
              <a:rPr lang="en-US" dirty="0" smtClean="0"/>
              <a:t> </a:t>
            </a:r>
            <a:r>
              <a:rPr lang="en-US" dirty="0" err="1" smtClean="0"/>
              <a:t>Lietuvas</a:t>
            </a:r>
            <a:r>
              <a:rPr lang="en-US" dirty="0" smtClean="0"/>
              <a:t> </a:t>
            </a:r>
            <a:r>
              <a:rPr lang="en-US" dirty="0" err="1" smtClean="0"/>
              <a:t>Republikas</a:t>
            </a:r>
            <a:r>
              <a:rPr lang="en-US" dirty="0" smtClean="0"/>
              <a:t> </a:t>
            </a:r>
            <a:r>
              <a:rPr lang="en-US" dirty="0" err="1" smtClean="0"/>
              <a:t>likumā</a:t>
            </a:r>
            <a:r>
              <a:rPr lang="en-US" dirty="0" smtClean="0"/>
              <a:t> “Par </a:t>
            </a:r>
            <a:r>
              <a:rPr lang="en-US" dirty="0" err="1" smtClean="0"/>
              <a:t>nevalstisko</a:t>
            </a:r>
            <a:r>
              <a:rPr lang="en-US" dirty="0" smtClean="0"/>
              <a:t> </a:t>
            </a:r>
            <a:r>
              <a:rPr lang="en-US" dirty="0" err="1" smtClean="0"/>
              <a:t>organizāciju</a:t>
            </a:r>
            <a:r>
              <a:rPr lang="en-US" dirty="0" smtClean="0"/>
              <a:t> </a:t>
            </a:r>
            <a:r>
              <a:rPr lang="en-US" dirty="0" err="1" smtClean="0"/>
              <a:t>attīstību</a:t>
            </a:r>
            <a:r>
              <a:rPr lang="en-US" dirty="0" smtClean="0"/>
              <a:t>”.</a:t>
            </a:r>
            <a:endParaRPr lang="lv-LV" dirty="0"/>
          </a:p>
        </p:txBody>
      </p:sp>
    </p:spTree>
    <p:extLst>
      <p:ext uri="{BB962C8B-B14F-4D97-AF65-F5344CB8AC3E}">
        <p14:creationId xmlns:p14="http://schemas.microsoft.com/office/powerpoint/2010/main" val="33114970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dirty="0" smtClean="0"/>
              <a:t>Mērķis - Portugāle</a:t>
            </a:r>
            <a:endParaRPr lang="lv-LV" dirty="0"/>
          </a:p>
        </p:txBody>
      </p:sp>
      <p:sp>
        <p:nvSpPr>
          <p:cNvPr id="3" name="Content Placeholder 2"/>
          <p:cNvSpPr>
            <a:spLocks noGrp="1"/>
          </p:cNvSpPr>
          <p:nvPr>
            <p:ph idx="1"/>
          </p:nvPr>
        </p:nvSpPr>
        <p:spPr/>
        <p:txBody>
          <a:bodyPr>
            <a:normAutofit/>
          </a:bodyPr>
          <a:lstStyle/>
          <a:p>
            <a:r>
              <a:rPr lang="lv-LV" dirty="0" err="1" smtClean="0"/>
              <a:t>P</a:t>
            </a:r>
            <a:r>
              <a:rPr lang="en-US" dirty="0" err="1" smtClean="0"/>
              <a:t>anākt</a:t>
            </a:r>
            <a:r>
              <a:rPr lang="en-US" dirty="0" smtClean="0"/>
              <a:t> </a:t>
            </a:r>
            <a:r>
              <a:rPr lang="en-US" dirty="0" err="1"/>
              <a:t>maksimālu</a:t>
            </a:r>
            <a:r>
              <a:rPr lang="en-US" dirty="0"/>
              <a:t> </a:t>
            </a:r>
            <a:r>
              <a:rPr lang="en-US" dirty="0" err="1"/>
              <a:t>caurskatāmību</a:t>
            </a:r>
            <a:r>
              <a:rPr lang="en-US" dirty="0"/>
              <a:t> </a:t>
            </a:r>
            <a:r>
              <a:rPr lang="en-US" dirty="0" err="1"/>
              <a:t>attiecībās</a:t>
            </a:r>
            <a:r>
              <a:rPr lang="en-US" dirty="0"/>
              <a:t> </a:t>
            </a:r>
            <a:r>
              <a:rPr lang="en-US" dirty="0" err="1"/>
              <a:t>starp</a:t>
            </a:r>
            <a:r>
              <a:rPr lang="en-US" dirty="0"/>
              <a:t> </a:t>
            </a:r>
            <a:r>
              <a:rPr lang="en-US" dirty="0" err="1"/>
              <a:t>pilsoņiem</a:t>
            </a:r>
            <a:r>
              <a:rPr lang="en-US" dirty="0"/>
              <a:t>, </a:t>
            </a:r>
            <a:r>
              <a:rPr lang="en-US" dirty="0" err="1"/>
              <a:t>uzņēmumiem</a:t>
            </a:r>
            <a:r>
              <a:rPr lang="en-US" dirty="0"/>
              <a:t> un </a:t>
            </a:r>
            <a:r>
              <a:rPr lang="en-US" dirty="0" err="1"/>
              <a:t>deputātiem</a:t>
            </a:r>
            <a:r>
              <a:rPr lang="en-US" dirty="0"/>
              <a:t> </a:t>
            </a:r>
            <a:r>
              <a:rPr lang="en-US" dirty="0" err="1"/>
              <a:t>lēmumu</a:t>
            </a:r>
            <a:r>
              <a:rPr lang="en-US" dirty="0"/>
              <a:t> </a:t>
            </a:r>
            <a:r>
              <a:rPr lang="en-US" dirty="0" err="1"/>
              <a:t>izskatīšanā</a:t>
            </a:r>
            <a:endParaRPr lang="lv-LV" dirty="0"/>
          </a:p>
        </p:txBody>
      </p:sp>
    </p:spTree>
    <p:extLst>
      <p:ext uri="{BB962C8B-B14F-4D97-AF65-F5344CB8AC3E}">
        <p14:creationId xmlns:p14="http://schemas.microsoft.com/office/powerpoint/2010/main" val="39312014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dirty="0" smtClean="0"/>
              <a:t>Mērķis - Rumānija</a:t>
            </a:r>
            <a:endParaRPr lang="lv-LV" dirty="0"/>
          </a:p>
        </p:txBody>
      </p:sp>
      <p:sp>
        <p:nvSpPr>
          <p:cNvPr id="3" name="Content Placeholder 2"/>
          <p:cNvSpPr>
            <a:spLocks noGrp="1"/>
          </p:cNvSpPr>
          <p:nvPr>
            <p:ph idx="1"/>
          </p:nvPr>
        </p:nvSpPr>
        <p:spPr/>
        <p:txBody>
          <a:bodyPr>
            <a:normAutofit/>
          </a:bodyPr>
          <a:lstStyle/>
          <a:p>
            <a:r>
              <a:rPr lang="lv-LV" dirty="0" err="1" smtClean="0"/>
              <a:t>R</a:t>
            </a:r>
            <a:r>
              <a:rPr lang="en-US" dirty="0" err="1" smtClean="0"/>
              <a:t>egulēt</a:t>
            </a:r>
            <a:r>
              <a:rPr lang="en-US" dirty="0" smtClean="0"/>
              <a:t> </a:t>
            </a:r>
            <a:r>
              <a:rPr lang="en-US" dirty="0" err="1"/>
              <a:t>uzvedības</a:t>
            </a:r>
            <a:r>
              <a:rPr lang="en-US" dirty="0"/>
              <a:t> un </a:t>
            </a:r>
            <a:r>
              <a:rPr lang="en-US" dirty="0" err="1"/>
              <a:t>reģistrācijas</a:t>
            </a:r>
            <a:r>
              <a:rPr lang="en-US" dirty="0"/>
              <a:t> </a:t>
            </a:r>
            <a:r>
              <a:rPr lang="en-US" dirty="0" err="1"/>
              <a:t>pienākumus</a:t>
            </a:r>
            <a:r>
              <a:rPr lang="en-US" dirty="0"/>
              <a:t> </a:t>
            </a:r>
            <a:r>
              <a:rPr lang="en-US" dirty="0" err="1"/>
              <a:t>saistībā</a:t>
            </a:r>
            <a:r>
              <a:rPr lang="en-US" dirty="0"/>
              <a:t> </a:t>
            </a:r>
            <a:r>
              <a:rPr lang="en-US" dirty="0" err="1"/>
              <a:t>ar</a:t>
            </a:r>
            <a:r>
              <a:rPr lang="en-US" dirty="0"/>
              <a:t> </a:t>
            </a:r>
            <a:r>
              <a:rPr lang="en-US" dirty="0" err="1"/>
              <a:t>darbībām</a:t>
            </a:r>
            <a:r>
              <a:rPr lang="en-US" dirty="0"/>
              <a:t>, </a:t>
            </a:r>
            <a:r>
              <a:rPr lang="en-US" dirty="0" err="1"/>
              <a:t>ar</a:t>
            </a:r>
            <a:r>
              <a:rPr lang="en-US" dirty="0"/>
              <a:t> </a:t>
            </a:r>
            <a:r>
              <a:rPr lang="en-US" dirty="0" err="1"/>
              <a:t>kuru</a:t>
            </a:r>
            <a:r>
              <a:rPr lang="en-US" dirty="0"/>
              <a:t> </a:t>
            </a:r>
            <a:r>
              <a:rPr lang="en-US" dirty="0" err="1"/>
              <a:t>palīdzību</a:t>
            </a:r>
            <a:r>
              <a:rPr lang="en-US" dirty="0"/>
              <a:t> </a:t>
            </a:r>
            <a:r>
              <a:rPr lang="en-US" dirty="0" err="1"/>
              <a:t>tiek</a:t>
            </a:r>
            <a:r>
              <a:rPr lang="en-US" dirty="0"/>
              <a:t> </a:t>
            </a:r>
            <a:r>
              <a:rPr lang="en-US" dirty="0" err="1"/>
              <a:t>tiešā</a:t>
            </a:r>
            <a:r>
              <a:rPr lang="en-US" dirty="0"/>
              <a:t> </a:t>
            </a:r>
            <a:r>
              <a:rPr lang="en-US" dirty="0" err="1"/>
              <a:t>veidā</a:t>
            </a:r>
            <a:r>
              <a:rPr lang="en-US" dirty="0"/>
              <a:t> </a:t>
            </a:r>
            <a:r>
              <a:rPr lang="en-US" dirty="0" err="1"/>
              <a:t>ietekmēta</a:t>
            </a:r>
            <a:r>
              <a:rPr lang="en-US" dirty="0"/>
              <a:t> </a:t>
            </a:r>
            <a:r>
              <a:rPr lang="en-US" dirty="0" err="1"/>
              <a:t>likumdošana</a:t>
            </a:r>
            <a:r>
              <a:rPr lang="en-US" dirty="0"/>
              <a:t> un </a:t>
            </a:r>
            <a:r>
              <a:rPr lang="en-US" dirty="0" err="1"/>
              <a:t>lēmumu</a:t>
            </a:r>
            <a:r>
              <a:rPr lang="en-US" dirty="0"/>
              <a:t> </a:t>
            </a:r>
            <a:r>
              <a:rPr lang="en-US" dirty="0" err="1"/>
              <a:t>pieņemšanas</a:t>
            </a:r>
            <a:r>
              <a:rPr lang="en-US" dirty="0"/>
              <a:t> </a:t>
            </a:r>
            <a:r>
              <a:rPr lang="en-US" dirty="0" err="1"/>
              <a:t>procesi</a:t>
            </a:r>
            <a:r>
              <a:rPr lang="en-US" dirty="0"/>
              <a:t> </a:t>
            </a:r>
            <a:r>
              <a:rPr lang="en-US" dirty="0" err="1"/>
              <a:t>vietējā</a:t>
            </a:r>
            <a:r>
              <a:rPr lang="en-US" dirty="0"/>
              <a:t> </a:t>
            </a:r>
            <a:r>
              <a:rPr lang="en-US" dirty="0" err="1"/>
              <a:t>valsts</a:t>
            </a:r>
            <a:r>
              <a:rPr lang="en-US" dirty="0"/>
              <a:t> </a:t>
            </a:r>
            <a:r>
              <a:rPr lang="en-US" dirty="0" err="1"/>
              <a:t>pārvaldē</a:t>
            </a:r>
            <a:r>
              <a:rPr lang="en-US" dirty="0"/>
              <a:t>. </a:t>
            </a:r>
            <a:endParaRPr lang="lv-LV" dirty="0"/>
          </a:p>
        </p:txBody>
      </p:sp>
    </p:spTree>
    <p:extLst>
      <p:ext uri="{BB962C8B-B14F-4D97-AF65-F5344CB8AC3E}">
        <p14:creationId xmlns:p14="http://schemas.microsoft.com/office/powerpoint/2010/main" val="256544972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158</TotalTime>
  <Words>1035</Words>
  <Application>Microsoft Office PowerPoint</Application>
  <PresentationFormat>Widescreen</PresentationFormat>
  <Paragraphs>83</Paragraphs>
  <Slides>20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20</vt:i4>
      </vt:variant>
    </vt:vector>
  </HeadingPairs>
  <TitlesOfParts>
    <vt:vector size="24" baseType="lpstr">
      <vt:lpstr>Arial</vt:lpstr>
      <vt:lpstr>Calibri</vt:lpstr>
      <vt:lpstr>Calibri Light</vt:lpstr>
      <vt:lpstr>Office Theme</vt:lpstr>
      <vt:lpstr>     Lobēšanas tiesiskā regulējuma izstrāde Darba grupas sēde 15.01.20120</vt:lpstr>
      <vt:lpstr>Nosaukums</vt:lpstr>
      <vt:lpstr>Mērķis - Austrija</vt:lpstr>
      <vt:lpstr>Mērķis - Īrija</vt:lpstr>
      <vt:lpstr>Mērķis - Skotija</vt:lpstr>
      <vt:lpstr>Mērķis - Katalonija</vt:lpstr>
      <vt:lpstr>Mērķis - Lietuva</vt:lpstr>
      <vt:lpstr>Mērķis - Portugāle</vt:lpstr>
      <vt:lpstr>Mērķis - Rumānija</vt:lpstr>
      <vt:lpstr>Definīcija – starptautiskā situācija</vt:lpstr>
      <vt:lpstr>Definīcija – starptautiskā situācija</vt:lpstr>
      <vt:lpstr>Definīcija – ES dalībvalstīs</vt:lpstr>
      <vt:lpstr>Definīcija – ES dalībvalstīs</vt:lpstr>
      <vt:lpstr>Definīcija – ES dalībvalstīs</vt:lpstr>
      <vt:lpstr>Definīcija – ES dalībvalstīs</vt:lpstr>
      <vt:lpstr>Definīcija – ES dalībvalstīs</vt:lpstr>
      <vt:lpstr>Definīcija – ES dalībvalstīs</vt:lpstr>
      <vt:lpstr>Definīcija – Latvijas situācija</vt:lpstr>
      <vt:lpstr>Definīcija – Latvijas situācija</vt:lpstr>
      <vt:lpstr>Definīcija – Latvijas situācija</vt:lpstr>
    </vt:vector>
  </TitlesOfParts>
  <Company>LR SAEIMA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Lobēšanas tiesiskā regulējuma izstrāde</dc:title>
  <dc:creator>Lauris Bokišs</dc:creator>
  <cp:lastModifiedBy>_</cp:lastModifiedBy>
  <cp:revision>9</cp:revision>
  <dcterms:created xsi:type="dcterms:W3CDTF">2020-01-15T08:31:54Z</dcterms:created>
  <dcterms:modified xsi:type="dcterms:W3CDTF">2020-01-15T13:02:18Z</dcterms:modified>
</cp:coreProperties>
</file>